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1" r:id="rId5"/>
    <p:sldId id="267" r:id="rId6"/>
    <p:sldId id="259" r:id="rId7"/>
    <p:sldId id="260" r:id="rId8"/>
    <p:sldId id="263" r:id="rId9"/>
    <p:sldId id="264" r:id="rId10"/>
    <p:sldId id="265" r:id="rId11"/>
    <p:sldId id="266" r:id="rId12"/>
    <p:sldId id="268" r:id="rId13"/>
    <p:sldId id="271" r:id="rId14"/>
    <p:sldId id="275" r:id="rId15"/>
    <p:sldId id="276" r:id="rId16"/>
    <p:sldId id="273" r:id="rId17"/>
    <p:sldId id="274" r:id="rId18"/>
    <p:sldId id="293" r:id="rId19"/>
    <p:sldId id="288" r:id="rId20"/>
    <p:sldId id="277" r:id="rId21"/>
    <p:sldId id="289" r:id="rId22"/>
    <p:sldId id="291" r:id="rId23"/>
    <p:sldId id="280" r:id="rId24"/>
    <p:sldId id="292" r:id="rId25"/>
    <p:sldId id="278" r:id="rId26"/>
    <p:sldId id="290" r:id="rId27"/>
    <p:sldId id="287" r:id="rId28"/>
    <p:sldId id="272" r:id="rId29"/>
    <p:sldId id="282" r:id="rId30"/>
    <p:sldId id="283" r:id="rId31"/>
    <p:sldId id="284" r:id="rId32"/>
    <p:sldId id="286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A14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45E80-BB11-4453-89E6-BA0FC318560B}" v="1182" dt="2025-01-11T16:52:46.543"/>
    <p1510:client id="{820A86BD-2DA0-2C4B-BEC1-B74A6AACA922}" v="4685" dt="2025-01-11T16:51:21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46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8F967E-BD9C-45ED-9361-E995B1107D2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2ED947-500C-4CFD-BC6A-A8E7FA17BE2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0" baseline="0">
              <a:latin typeface="+mj-lt"/>
            </a:rPr>
            <a:t>1. Obiettivi del progetto</a:t>
          </a:r>
          <a:endParaRPr lang="en-US" b="1" i="0" baseline="0">
            <a:latin typeface="+mj-lt"/>
          </a:endParaRPr>
        </a:p>
      </dgm:t>
    </dgm:pt>
    <dgm:pt modelId="{65C51B69-F3BF-4116-AD74-313E51526545}" type="parTrans" cxnId="{8E774E13-1B85-43C7-AF77-B256FA6BBB04}">
      <dgm:prSet/>
      <dgm:spPr/>
      <dgm:t>
        <a:bodyPr/>
        <a:lstStyle/>
        <a:p>
          <a:endParaRPr lang="en-US"/>
        </a:p>
      </dgm:t>
    </dgm:pt>
    <dgm:pt modelId="{9E57A9C8-E9D4-4439-B580-B21B6D6D3710}" type="sibTrans" cxnId="{8E774E13-1B85-43C7-AF77-B256FA6BBB04}">
      <dgm:prSet/>
      <dgm:spPr/>
      <dgm:t>
        <a:bodyPr/>
        <a:lstStyle/>
        <a:p>
          <a:endParaRPr lang="en-US"/>
        </a:p>
      </dgm:t>
    </dgm:pt>
    <dgm:pt modelId="{E915E850-EBB1-4A39-A8F8-AA2F4D2D808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0" baseline="0">
              <a:latin typeface="+mj-lt"/>
            </a:rPr>
            <a:t>2. Stato dell’Arte dei sistemi IoT nell’agricoltura</a:t>
          </a:r>
          <a:endParaRPr lang="en-US" b="1" i="0" baseline="0">
            <a:latin typeface="+mj-lt"/>
          </a:endParaRPr>
        </a:p>
      </dgm:t>
    </dgm:pt>
    <dgm:pt modelId="{1208DDEB-A4D8-47AE-86B4-DA555484DDCD}" type="parTrans" cxnId="{0563EC9E-3C13-4869-9D55-2B4B11EDBDCE}">
      <dgm:prSet/>
      <dgm:spPr/>
      <dgm:t>
        <a:bodyPr/>
        <a:lstStyle/>
        <a:p>
          <a:endParaRPr lang="en-US"/>
        </a:p>
      </dgm:t>
    </dgm:pt>
    <dgm:pt modelId="{B45BB699-32F6-410C-8073-38B9154CAADE}" type="sibTrans" cxnId="{0563EC9E-3C13-4869-9D55-2B4B11EDBDCE}">
      <dgm:prSet/>
      <dgm:spPr/>
      <dgm:t>
        <a:bodyPr/>
        <a:lstStyle/>
        <a:p>
          <a:endParaRPr lang="en-US"/>
        </a:p>
      </dgm:t>
    </dgm:pt>
    <dgm:pt modelId="{057291FC-5661-4B6E-9684-17F5ED50F47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0" baseline="0">
              <a:latin typeface="+mj-lt"/>
            </a:rPr>
            <a:t>3. Set-Up Sperimentale e schema circuitale </a:t>
          </a:r>
          <a:endParaRPr lang="en-US" b="1" i="0" baseline="0">
            <a:latin typeface="+mj-lt"/>
          </a:endParaRPr>
        </a:p>
      </dgm:t>
    </dgm:pt>
    <dgm:pt modelId="{945478AC-5265-4022-AC94-ED90B9A86199}" type="parTrans" cxnId="{62B44994-CDC3-42D0-B23A-542D9DEBA507}">
      <dgm:prSet/>
      <dgm:spPr/>
      <dgm:t>
        <a:bodyPr/>
        <a:lstStyle/>
        <a:p>
          <a:endParaRPr lang="en-US"/>
        </a:p>
      </dgm:t>
    </dgm:pt>
    <dgm:pt modelId="{D2172D75-A745-4539-8AB0-80652DC369DE}" type="sibTrans" cxnId="{62B44994-CDC3-42D0-B23A-542D9DEBA507}">
      <dgm:prSet/>
      <dgm:spPr/>
      <dgm:t>
        <a:bodyPr/>
        <a:lstStyle/>
        <a:p>
          <a:endParaRPr lang="en-US"/>
        </a:p>
      </dgm:t>
    </dgm:pt>
    <dgm:pt modelId="{2CB3D20E-FED0-48C6-9FCF-C55FCA81AE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0" baseline="0">
              <a:latin typeface="+mj-lt"/>
            </a:rPr>
            <a:t>4. Implementazioni software</a:t>
          </a:r>
          <a:endParaRPr lang="en-US" b="1" i="0" baseline="0">
            <a:latin typeface="+mj-lt"/>
          </a:endParaRPr>
        </a:p>
      </dgm:t>
    </dgm:pt>
    <dgm:pt modelId="{4B30CFEE-9BED-419E-8DAD-8F9598AE3CEA}" type="parTrans" cxnId="{0FE03DAA-6524-40A0-9213-F5B5EF6EEA2E}">
      <dgm:prSet/>
      <dgm:spPr/>
      <dgm:t>
        <a:bodyPr/>
        <a:lstStyle/>
        <a:p>
          <a:endParaRPr lang="en-US"/>
        </a:p>
      </dgm:t>
    </dgm:pt>
    <dgm:pt modelId="{C5E31C82-1E83-4149-B63C-B3165B9C41CE}" type="sibTrans" cxnId="{0FE03DAA-6524-40A0-9213-F5B5EF6EEA2E}">
      <dgm:prSet/>
      <dgm:spPr/>
      <dgm:t>
        <a:bodyPr/>
        <a:lstStyle/>
        <a:p>
          <a:endParaRPr lang="en-US"/>
        </a:p>
      </dgm:t>
    </dgm:pt>
    <dgm:pt modelId="{0D9BBC59-7CE0-40F8-936C-9C564DD5A1F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0" baseline="0">
              <a:latin typeface="+mj-lt"/>
            </a:rPr>
            <a:t>5. Demo del progetto</a:t>
          </a:r>
          <a:endParaRPr lang="en-US" b="1" i="0" baseline="0">
            <a:latin typeface="+mj-lt"/>
          </a:endParaRPr>
        </a:p>
      </dgm:t>
    </dgm:pt>
    <dgm:pt modelId="{AF7AE36F-B23C-44A1-8FA7-ABF27E280339}" type="parTrans" cxnId="{1E4658B7-7BF2-467F-B072-3634BB23AFD3}">
      <dgm:prSet/>
      <dgm:spPr/>
      <dgm:t>
        <a:bodyPr/>
        <a:lstStyle/>
        <a:p>
          <a:endParaRPr lang="en-US"/>
        </a:p>
      </dgm:t>
    </dgm:pt>
    <dgm:pt modelId="{0DC75173-E5F4-476F-9D52-189E938704FC}" type="sibTrans" cxnId="{1E4658B7-7BF2-467F-B072-3634BB23AFD3}">
      <dgm:prSet/>
      <dgm:spPr/>
      <dgm:t>
        <a:bodyPr/>
        <a:lstStyle/>
        <a:p>
          <a:endParaRPr lang="en-US"/>
        </a:p>
      </dgm:t>
    </dgm:pt>
    <dgm:pt modelId="{0F197702-0243-49FA-A96E-B094677D957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0" baseline="0">
              <a:latin typeface="+mj-lt"/>
            </a:rPr>
            <a:t>6. Conclusioni</a:t>
          </a:r>
          <a:endParaRPr lang="en-US" b="1" i="0" baseline="0">
            <a:latin typeface="+mj-lt"/>
          </a:endParaRPr>
        </a:p>
      </dgm:t>
    </dgm:pt>
    <dgm:pt modelId="{549AFEE4-9CE5-4A90-91AF-0805DB8278D4}" type="parTrans" cxnId="{424D889E-24DF-444A-BBB6-415BA1422346}">
      <dgm:prSet/>
      <dgm:spPr/>
      <dgm:t>
        <a:bodyPr/>
        <a:lstStyle/>
        <a:p>
          <a:endParaRPr lang="en-US"/>
        </a:p>
      </dgm:t>
    </dgm:pt>
    <dgm:pt modelId="{5F417627-39DB-417E-9C0F-38652A5F72B0}" type="sibTrans" cxnId="{424D889E-24DF-444A-BBB6-415BA1422346}">
      <dgm:prSet/>
      <dgm:spPr/>
      <dgm:t>
        <a:bodyPr/>
        <a:lstStyle/>
        <a:p>
          <a:endParaRPr lang="en-US"/>
        </a:p>
      </dgm:t>
    </dgm:pt>
    <dgm:pt modelId="{733EF39B-3FFC-4FF0-8EC8-6DF2B25B0F1D}" type="pres">
      <dgm:prSet presAssocID="{888F967E-BD9C-45ED-9361-E995B1107D2A}" presName="root" presStyleCnt="0">
        <dgm:presLayoutVars>
          <dgm:dir/>
          <dgm:resizeHandles val="exact"/>
        </dgm:presLayoutVars>
      </dgm:prSet>
      <dgm:spPr/>
    </dgm:pt>
    <dgm:pt modelId="{471D01FF-7975-4C44-A2F3-5330E001C48C}" type="pres">
      <dgm:prSet presAssocID="{892ED947-500C-4CFD-BC6A-A8E7FA17BE20}" presName="compNode" presStyleCnt="0"/>
      <dgm:spPr/>
    </dgm:pt>
    <dgm:pt modelId="{03E64F82-2115-4BA7-ABA0-BBA2C88F9302}" type="pres">
      <dgm:prSet presAssocID="{892ED947-500C-4CFD-BC6A-A8E7FA17BE20}" presName="bgRect" presStyleLbl="bgShp" presStyleIdx="0" presStyleCnt="6"/>
      <dgm:spPr/>
    </dgm:pt>
    <dgm:pt modelId="{4CC74242-FD87-4E44-A8C9-2C23E3BAAC4B}" type="pres">
      <dgm:prSet presAssocID="{892ED947-500C-4CFD-BC6A-A8E7FA17BE2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8CC4CECF-77F9-4720-A931-2BC38055F96D}" type="pres">
      <dgm:prSet presAssocID="{892ED947-500C-4CFD-BC6A-A8E7FA17BE20}" presName="spaceRect" presStyleCnt="0"/>
      <dgm:spPr/>
    </dgm:pt>
    <dgm:pt modelId="{261CD0F0-4A12-4FBD-BBC1-E41DFA93D416}" type="pres">
      <dgm:prSet presAssocID="{892ED947-500C-4CFD-BC6A-A8E7FA17BE20}" presName="parTx" presStyleLbl="revTx" presStyleIdx="0" presStyleCnt="6">
        <dgm:presLayoutVars>
          <dgm:chMax val="0"/>
          <dgm:chPref val="0"/>
        </dgm:presLayoutVars>
      </dgm:prSet>
      <dgm:spPr/>
    </dgm:pt>
    <dgm:pt modelId="{EDEEAABE-BF95-4E04-B19D-186EEAD8CA13}" type="pres">
      <dgm:prSet presAssocID="{9E57A9C8-E9D4-4439-B580-B21B6D6D3710}" presName="sibTrans" presStyleCnt="0"/>
      <dgm:spPr/>
    </dgm:pt>
    <dgm:pt modelId="{A2CEF34F-33CD-4F84-A320-38041BA0484A}" type="pres">
      <dgm:prSet presAssocID="{E915E850-EBB1-4A39-A8F8-AA2F4D2D808D}" presName="compNode" presStyleCnt="0"/>
      <dgm:spPr/>
    </dgm:pt>
    <dgm:pt modelId="{9676CAD0-9B6D-4C62-9185-925DA0BFE399}" type="pres">
      <dgm:prSet presAssocID="{E915E850-EBB1-4A39-A8F8-AA2F4D2D808D}" presName="bgRect" presStyleLbl="bgShp" presStyleIdx="1" presStyleCnt="6"/>
      <dgm:spPr/>
    </dgm:pt>
    <dgm:pt modelId="{E2ECFB70-ED39-4D7F-BA78-9182205BF95D}" type="pres">
      <dgm:prSet presAssocID="{E915E850-EBB1-4A39-A8F8-AA2F4D2D808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8CDC3D10-EF78-4B8B-8287-F1A266FB41F1}" type="pres">
      <dgm:prSet presAssocID="{E915E850-EBB1-4A39-A8F8-AA2F4D2D808D}" presName="spaceRect" presStyleCnt="0"/>
      <dgm:spPr/>
    </dgm:pt>
    <dgm:pt modelId="{3B8A6CF6-4DC6-4EC5-B5FF-ABE30DD19C70}" type="pres">
      <dgm:prSet presAssocID="{E915E850-EBB1-4A39-A8F8-AA2F4D2D808D}" presName="parTx" presStyleLbl="revTx" presStyleIdx="1" presStyleCnt="6">
        <dgm:presLayoutVars>
          <dgm:chMax val="0"/>
          <dgm:chPref val="0"/>
        </dgm:presLayoutVars>
      </dgm:prSet>
      <dgm:spPr/>
    </dgm:pt>
    <dgm:pt modelId="{F842BC6F-3415-4330-8C25-77B0159F5257}" type="pres">
      <dgm:prSet presAssocID="{B45BB699-32F6-410C-8073-38B9154CAADE}" presName="sibTrans" presStyleCnt="0"/>
      <dgm:spPr/>
    </dgm:pt>
    <dgm:pt modelId="{7EC5F1E1-5E12-4ADE-9B40-8E726EBF5FEB}" type="pres">
      <dgm:prSet presAssocID="{057291FC-5661-4B6E-9684-17F5ED50F477}" presName="compNode" presStyleCnt="0"/>
      <dgm:spPr/>
    </dgm:pt>
    <dgm:pt modelId="{90060F09-9A0E-4DEC-9A6C-37684BB82985}" type="pres">
      <dgm:prSet presAssocID="{057291FC-5661-4B6E-9684-17F5ED50F477}" presName="bgRect" presStyleLbl="bgShp" presStyleIdx="2" presStyleCnt="6"/>
      <dgm:spPr/>
    </dgm:pt>
    <dgm:pt modelId="{017C4536-B809-4C69-9EF7-1D956DE9D355}" type="pres">
      <dgm:prSet presAssocID="{057291FC-5661-4B6E-9684-17F5ED50F47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3C68113F-6ECC-4149-99CF-B5B3A3486D35}" type="pres">
      <dgm:prSet presAssocID="{057291FC-5661-4B6E-9684-17F5ED50F477}" presName="spaceRect" presStyleCnt="0"/>
      <dgm:spPr/>
    </dgm:pt>
    <dgm:pt modelId="{2B2C5C7E-14DD-4650-B391-8B3C747B0387}" type="pres">
      <dgm:prSet presAssocID="{057291FC-5661-4B6E-9684-17F5ED50F477}" presName="parTx" presStyleLbl="revTx" presStyleIdx="2" presStyleCnt="6">
        <dgm:presLayoutVars>
          <dgm:chMax val="0"/>
          <dgm:chPref val="0"/>
        </dgm:presLayoutVars>
      </dgm:prSet>
      <dgm:spPr/>
    </dgm:pt>
    <dgm:pt modelId="{696C2BBF-8605-4E5C-A18F-0A9D7B821880}" type="pres">
      <dgm:prSet presAssocID="{D2172D75-A745-4539-8AB0-80652DC369DE}" presName="sibTrans" presStyleCnt="0"/>
      <dgm:spPr/>
    </dgm:pt>
    <dgm:pt modelId="{6BD92212-D85E-48C1-AE8B-9160AE47DCE8}" type="pres">
      <dgm:prSet presAssocID="{2CB3D20E-FED0-48C6-9FCF-C55FCA81AEAC}" presName="compNode" presStyleCnt="0"/>
      <dgm:spPr/>
    </dgm:pt>
    <dgm:pt modelId="{047800C3-9B3D-4DDC-AB9A-3E229EF62F5C}" type="pres">
      <dgm:prSet presAssocID="{2CB3D20E-FED0-48C6-9FCF-C55FCA81AEAC}" presName="bgRect" presStyleLbl="bgShp" presStyleIdx="3" presStyleCnt="6"/>
      <dgm:spPr/>
    </dgm:pt>
    <dgm:pt modelId="{E496FDF7-12D1-4760-AF41-E61F044637DB}" type="pres">
      <dgm:prSet presAssocID="{2CB3D20E-FED0-48C6-9FCF-C55FCA81AEA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E0AF43E-C57D-48A1-B4D9-B194A104B37A}" type="pres">
      <dgm:prSet presAssocID="{2CB3D20E-FED0-48C6-9FCF-C55FCA81AEAC}" presName="spaceRect" presStyleCnt="0"/>
      <dgm:spPr/>
    </dgm:pt>
    <dgm:pt modelId="{63E2122B-7B27-4F77-AA22-B77C5560763D}" type="pres">
      <dgm:prSet presAssocID="{2CB3D20E-FED0-48C6-9FCF-C55FCA81AEAC}" presName="parTx" presStyleLbl="revTx" presStyleIdx="3" presStyleCnt="6">
        <dgm:presLayoutVars>
          <dgm:chMax val="0"/>
          <dgm:chPref val="0"/>
        </dgm:presLayoutVars>
      </dgm:prSet>
      <dgm:spPr/>
    </dgm:pt>
    <dgm:pt modelId="{CEC52D47-6C46-4B4B-A705-55DD2FBA3021}" type="pres">
      <dgm:prSet presAssocID="{C5E31C82-1E83-4149-B63C-B3165B9C41CE}" presName="sibTrans" presStyleCnt="0"/>
      <dgm:spPr/>
    </dgm:pt>
    <dgm:pt modelId="{C50D7147-9296-4F7F-A045-BEF4D06B7E90}" type="pres">
      <dgm:prSet presAssocID="{0D9BBC59-7CE0-40F8-936C-9C564DD5A1FA}" presName="compNode" presStyleCnt="0"/>
      <dgm:spPr/>
    </dgm:pt>
    <dgm:pt modelId="{2679F840-ACF8-407B-A6D1-951DF7D3054F}" type="pres">
      <dgm:prSet presAssocID="{0D9BBC59-7CE0-40F8-936C-9C564DD5A1FA}" presName="bgRect" presStyleLbl="bgShp" presStyleIdx="4" presStyleCnt="6"/>
      <dgm:spPr/>
    </dgm:pt>
    <dgm:pt modelId="{DF7A7CD8-36F3-4FD6-8CF6-535E10F60FCF}" type="pres">
      <dgm:prSet presAssocID="{0D9BBC59-7CE0-40F8-936C-9C564DD5A1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ente"/>
        </a:ext>
      </dgm:extLst>
    </dgm:pt>
    <dgm:pt modelId="{8BF3CAC3-FF93-42A9-9C39-FFF3DC628DE2}" type="pres">
      <dgm:prSet presAssocID="{0D9BBC59-7CE0-40F8-936C-9C564DD5A1FA}" presName="spaceRect" presStyleCnt="0"/>
      <dgm:spPr/>
    </dgm:pt>
    <dgm:pt modelId="{66C75D36-B5B6-42C3-8539-EAE1519C1FF1}" type="pres">
      <dgm:prSet presAssocID="{0D9BBC59-7CE0-40F8-936C-9C564DD5A1FA}" presName="parTx" presStyleLbl="revTx" presStyleIdx="4" presStyleCnt="6">
        <dgm:presLayoutVars>
          <dgm:chMax val="0"/>
          <dgm:chPref val="0"/>
        </dgm:presLayoutVars>
      </dgm:prSet>
      <dgm:spPr/>
    </dgm:pt>
    <dgm:pt modelId="{A90692A8-DEA6-42CE-8CB2-F9010315A729}" type="pres">
      <dgm:prSet presAssocID="{0DC75173-E5F4-476F-9D52-189E938704FC}" presName="sibTrans" presStyleCnt="0"/>
      <dgm:spPr/>
    </dgm:pt>
    <dgm:pt modelId="{6751024D-DB56-49D8-B7ED-8E814ACE2C65}" type="pres">
      <dgm:prSet presAssocID="{0F197702-0243-49FA-A96E-B094677D957F}" presName="compNode" presStyleCnt="0"/>
      <dgm:spPr/>
    </dgm:pt>
    <dgm:pt modelId="{7C6A11FB-3CC5-4BEA-A5D9-51C86B06E296}" type="pres">
      <dgm:prSet presAssocID="{0F197702-0243-49FA-A96E-B094677D957F}" presName="bgRect" presStyleLbl="bgShp" presStyleIdx="5" presStyleCnt="6"/>
      <dgm:spPr/>
    </dgm:pt>
    <dgm:pt modelId="{644E7814-575A-4A05-B411-0A9B1F899D97}" type="pres">
      <dgm:prSet presAssocID="{0F197702-0243-49FA-A96E-B094677D95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F7B2F2A-1300-465D-968C-68DF793B76D7}" type="pres">
      <dgm:prSet presAssocID="{0F197702-0243-49FA-A96E-B094677D957F}" presName="spaceRect" presStyleCnt="0"/>
      <dgm:spPr/>
    </dgm:pt>
    <dgm:pt modelId="{A6C3171A-A0EE-42B4-BCDC-59F54BD1AF3F}" type="pres">
      <dgm:prSet presAssocID="{0F197702-0243-49FA-A96E-B094677D957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E774E13-1B85-43C7-AF77-B256FA6BBB04}" srcId="{888F967E-BD9C-45ED-9361-E995B1107D2A}" destId="{892ED947-500C-4CFD-BC6A-A8E7FA17BE20}" srcOrd="0" destOrd="0" parTransId="{65C51B69-F3BF-4116-AD74-313E51526545}" sibTransId="{9E57A9C8-E9D4-4439-B580-B21B6D6D3710}"/>
    <dgm:cxn modelId="{49BC2516-9062-47A2-B0B4-36DF30BFCEAF}" type="presOf" srcId="{E915E850-EBB1-4A39-A8F8-AA2F4D2D808D}" destId="{3B8A6CF6-4DC6-4EC5-B5FF-ABE30DD19C70}" srcOrd="0" destOrd="0" presId="urn:microsoft.com/office/officeart/2018/2/layout/IconVerticalSolidList"/>
    <dgm:cxn modelId="{F41ACE2B-DFFF-45C8-A204-61755CC0CD39}" type="presOf" srcId="{057291FC-5661-4B6E-9684-17F5ED50F477}" destId="{2B2C5C7E-14DD-4650-B391-8B3C747B0387}" srcOrd="0" destOrd="0" presId="urn:microsoft.com/office/officeart/2018/2/layout/IconVerticalSolidList"/>
    <dgm:cxn modelId="{73CD7934-7859-4845-B7F7-2CAC3DA8B712}" type="presOf" srcId="{892ED947-500C-4CFD-BC6A-A8E7FA17BE20}" destId="{261CD0F0-4A12-4FBD-BBC1-E41DFA93D416}" srcOrd="0" destOrd="0" presId="urn:microsoft.com/office/officeart/2018/2/layout/IconVerticalSolidList"/>
    <dgm:cxn modelId="{35CC757E-933C-47A2-AED0-763C3D2E21BB}" type="presOf" srcId="{0D9BBC59-7CE0-40F8-936C-9C564DD5A1FA}" destId="{66C75D36-B5B6-42C3-8539-EAE1519C1FF1}" srcOrd="0" destOrd="0" presId="urn:microsoft.com/office/officeart/2018/2/layout/IconVerticalSolidList"/>
    <dgm:cxn modelId="{5F1A5C86-3671-4759-996A-7DC672D6EF2F}" type="presOf" srcId="{888F967E-BD9C-45ED-9361-E995B1107D2A}" destId="{733EF39B-3FFC-4FF0-8EC8-6DF2B25B0F1D}" srcOrd="0" destOrd="0" presId="urn:microsoft.com/office/officeart/2018/2/layout/IconVerticalSolidList"/>
    <dgm:cxn modelId="{62B44994-CDC3-42D0-B23A-542D9DEBA507}" srcId="{888F967E-BD9C-45ED-9361-E995B1107D2A}" destId="{057291FC-5661-4B6E-9684-17F5ED50F477}" srcOrd="2" destOrd="0" parTransId="{945478AC-5265-4022-AC94-ED90B9A86199}" sibTransId="{D2172D75-A745-4539-8AB0-80652DC369DE}"/>
    <dgm:cxn modelId="{11BD3598-3071-4673-ACD7-A71E02C602C9}" type="presOf" srcId="{2CB3D20E-FED0-48C6-9FCF-C55FCA81AEAC}" destId="{63E2122B-7B27-4F77-AA22-B77C5560763D}" srcOrd="0" destOrd="0" presId="urn:microsoft.com/office/officeart/2018/2/layout/IconVerticalSolidList"/>
    <dgm:cxn modelId="{424D889E-24DF-444A-BBB6-415BA1422346}" srcId="{888F967E-BD9C-45ED-9361-E995B1107D2A}" destId="{0F197702-0243-49FA-A96E-B094677D957F}" srcOrd="5" destOrd="0" parTransId="{549AFEE4-9CE5-4A90-91AF-0805DB8278D4}" sibTransId="{5F417627-39DB-417E-9C0F-38652A5F72B0}"/>
    <dgm:cxn modelId="{0563EC9E-3C13-4869-9D55-2B4B11EDBDCE}" srcId="{888F967E-BD9C-45ED-9361-E995B1107D2A}" destId="{E915E850-EBB1-4A39-A8F8-AA2F4D2D808D}" srcOrd="1" destOrd="0" parTransId="{1208DDEB-A4D8-47AE-86B4-DA555484DDCD}" sibTransId="{B45BB699-32F6-410C-8073-38B9154CAADE}"/>
    <dgm:cxn modelId="{0FE03DAA-6524-40A0-9213-F5B5EF6EEA2E}" srcId="{888F967E-BD9C-45ED-9361-E995B1107D2A}" destId="{2CB3D20E-FED0-48C6-9FCF-C55FCA81AEAC}" srcOrd="3" destOrd="0" parTransId="{4B30CFEE-9BED-419E-8DAD-8F9598AE3CEA}" sibTransId="{C5E31C82-1E83-4149-B63C-B3165B9C41CE}"/>
    <dgm:cxn modelId="{1E4658B7-7BF2-467F-B072-3634BB23AFD3}" srcId="{888F967E-BD9C-45ED-9361-E995B1107D2A}" destId="{0D9BBC59-7CE0-40F8-936C-9C564DD5A1FA}" srcOrd="4" destOrd="0" parTransId="{AF7AE36F-B23C-44A1-8FA7-ABF27E280339}" sibTransId="{0DC75173-E5F4-476F-9D52-189E938704FC}"/>
    <dgm:cxn modelId="{A54376FB-CB26-4895-A6BC-49B8FB7E0A6A}" type="presOf" srcId="{0F197702-0243-49FA-A96E-B094677D957F}" destId="{A6C3171A-A0EE-42B4-BCDC-59F54BD1AF3F}" srcOrd="0" destOrd="0" presId="urn:microsoft.com/office/officeart/2018/2/layout/IconVerticalSolidList"/>
    <dgm:cxn modelId="{F71F6B48-8999-4AE1-949F-F6185D572826}" type="presParOf" srcId="{733EF39B-3FFC-4FF0-8EC8-6DF2B25B0F1D}" destId="{471D01FF-7975-4C44-A2F3-5330E001C48C}" srcOrd="0" destOrd="0" presId="urn:microsoft.com/office/officeart/2018/2/layout/IconVerticalSolidList"/>
    <dgm:cxn modelId="{0F9E71B8-4904-4F65-8F3E-14EB5B7733C1}" type="presParOf" srcId="{471D01FF-7975-4C44-A2F3-5330E001C48C}" destId="{03E64F82-2115-4BA7-ABA0-BBA2C88F9302}" srcOrd="0" destOrd="0" presId="urn:microsoft.com/office/officeart/2018/2/layout/IconVerticalSolidList"/>
    <dgm:cxn modelId="{BB7424E9-BC2E-443E-B7EA-1DE5B3472B17}" type="presParOf" srcId="{471D01FF-7975-4C44-A2F3-5330E001C48C}" destId="{4CC74242-FD87-4E44-A8C9-2C23E3BAAC4B}" srcOrd="1" destOrd="0" presId="urn:microsoft.com/office/officeart/2018/2/layout/IconVerticalSolidList"/>
    <dgm:cxn modelId="{04F7DA9E-BB5E-4DAA-8757-6872370875C9}" type="presParOf" srcId="{471D01FF-7975-4C44-A2F3-5330E001C48C}" destId="{8CC4CECF-77F9-4720-A931-2BC38055F96D}" srcOrd="2" destOrd="0" presId="urn:microsoft.com/office/officeart/2018/2/layout/IconVerticalSolidList"/>
    <dgm:cxn modelId="{70BAB3B0-4F09-44FC-B960-517A0B724FF9}" type="presParOf" srcId="{471D01FF-7975-4C44-A2F3-5330E001C48C}" destId="{261CD0F0-4A12-4FBD-BBC1-E41DFA93D416}" srcOrd="3" destOrd="0" presId="urn:microsoft.com/office/officeart/2018/2/layout/IconVerticalSolidList"/>
    <dgm:cxn modelId="{706CF16D-17E4-437D-B68C-DF66841A985F}" type="presParOf" srcId="{733EF39B-3FFC-4FF0-8EC8-6DF2B25B0F1D}" destId="{EDEEAABE-BF95-4E04-B19D-186EEAD8CA13}" srcOrd="1" destOrd="0" presId="urn:microsoft.com/office/officeart/2018/2/layout/IconVerticalSolidList"/>
    <dgm:cxn modelId="{96FF4563-4048-4AA5-902F-D4E1D36FFFA4}" type="presParOf" srcId="{733EF39B-3FFC-4FF0-8EC8-6DF2B25B0F1D}" destId="{A2CEF34F-33CD-4F84-A320-38041BA0484A}" srcOrd="2" destOrd="0" presId="urn:microsoft.com/office/officeart/2018/2/layout/IconVerticalSolidList"/>
    <dgm:cxn modelId="{A1548DE9-8422-4F51-A9BB-25D4CCFA6AAD}" type="presParOf" srcId="{A2CEF34F-33CD-4F84-A320-38041BA0484A}" destId="{9676CAD0-9B6D-4C62-9185-925DA0BFE399}" srcOrd="0" destOrd="0" presId="urn:microsoft.com/office/officeart/2018/2/layout/IconVerticalSolidList"/>
    <dgm:cxn modelId="{7924316C-3F86-4A55-B96F-E35AD3AE11EE}" type="presParOf" srcId="{A2CEF34F-33CD-4F84-A320-38041BA0484A}" destId="{E2ECFB70-ED39-4D7F-BA78-9182205BF95D}" srcOrd="1" destOrd="0" presId="urn:microsoft.com/office/officeart/2018/2/layout/IconVerticalSolidList"/>
    <dgm:cxn modelId="{6D0465CA-D875-494A-9D32-D6542F377C4D}" type="presParOf" srcId="{A2CEF34F-33CD-4F84-A320-38041BA0484A}" destId="{8CDC3D10-EF78-4B8B-8287-F1A266FB41F1}" srcOrd="2" destOrd="0" presId="urn:microsoft.com/office/officeart/2018/2/layout/IconVerticalSolidList"/>
    <dgm:cxn modelId="{434EA226-3BC4-45B1-BB81-169E489D7133}" type="presParOf" srcId="{A2CEF34F-33CD-4F84-A320-38041BA0484A}" destId="{3B8A6CF6-4DC6-4EC5-B5FF-ABE30DD19C70}" srcOrd="3" destOrd="0" presId="urn:microsoft.com/office/officeart/2018/2/layout/IconVerticalSolidList"/>
    <dgm:cxn modelId="{7F8B0F75-F6D4-404D-B17B-3D310A52E86B}" type="presParOf" srcId="{733EF39B-3FFC-4FF0-8EC8-6DF2B25B0F1D}" destId="{F842BC6F-3415-4330-8C25-77B0159F5257}" srcOrd="3" destOrd="0" presId="urn:microsoft.com/office/officeart/2018/2/layout/IconVerticalSolidList"/>
    <dgm:cxn modelId="{ED650D11-99E5-4DE2-8707-969372C116F0}" type="presParOf" srcId="{733EF39B-3FFC-4FF0-8EC8-6DF2B25B0F1D}" destId="{7EC5F1E1-5E12-4ADE-9B40-8E726EBF5FEB}" srcOrd="4" destOrd="0" presId="urn:microsoft.com/office/officeart/2018/2/layout/IconVerticalSolidList"/>
    <dgm:cxn modelId="{DD8874ED-A5FF-499D-AAA8-EF587A3B2522}" type="presParOf" srcId="{7EC5F1E1-5E12-4ADE-9B40-8E726EBF5FEB}" destId="{90060F09-9A0E-4DEC-9A6C-37684BB82985}" srcOrd="0" destOrd="0" presId="urn:microsoft.com/office/officeart/2018/2/layout/IconVerticalSolidList"/>
    <dgm:cxn modelId="{376A6271-59B1-413C-BC7C-559ED8802773}" type="presParOf" srcId="{7EC5F1E1-5E12-4ADE-9B40-8E726EBF5FEB}" destId="{017C4536-B809-4C69-9EF7-1D956DE9D355}" srcOrd="1" destOrd="0" presId="urn:microsoft.com/office/officeart/2018/2/layout/IconVerticalSolidList"/>
    <dgm:cxn modelId="{C9B9B790-F83E-4D58-9E72-B8200B755306}" type="presParOf" srcId="{7EC5F1E1-5E12-4ADE-9B40-8E726EBF5FEB}" destId="{3C68113F-6ECC-4149-99CF-B5B3A3486D35}" srcOrd="2" destOrd="0" presId="urn:microsoft.com/office/officeart/2018/2/layout/IconVerticalSolidList"/>
    <dgm:cxn modelId="{D9225E95-20DD-4672-B562-003CC51608D8}" type="presParOf" srcId="{7EC5F1E1-5E12-4ADE-9B40-8E726EBF5FEB}" destId="{2B2C5C7E-14DD-4650-B391-8B3C747B0387}" srcOrd="3" destOrd="0" presId="urn:microsoft.com/office/officeart/2018/2/layout/IconVerticalSolidList"/>
    <dgm:cxn modelId="{8C06C10F-7B8C-4C17-82B6-117F79EAF24D}" type="presParOf" srcId="{733EF39B-3FFC-4FF0-8EC8-6DF2B25B0F1D}" destId="{696C2BBF-8605-4E5C-A18F-0A9D7B821880}" srcOrd="5" destOrd="0" presId="urn:microsoft.com/office/officeart/2018/2/layout/IconVerticalSolidList"/>
    <dgm:cxn modelId="{FB584EB9-A4C0-4EFF-A012-FA1B55573FE0}" type="presParOf" srcId="{733EF39B-3FFC-4FF0-8EC8-6DF2B25B0F1D}" destId="{6BD92212-D85E-48C1-AE8B-9160AE47DCE8}" srcOrd="6" destOrd="0" presId="urn:microsoft.com/office/officeart/2018/2/layout/IconVerticalSolidList"/>
    <dgm:cxn modelId="{123EF86D-4144-411E-BA26-1A655EAED982}" type="presParOf" srcId="{6BD92212-D85E-48C1-AE8B-9160AE47DCE8}" destId="{047800C3-9B3D-4DDC-AB9A-3E229EF62F5C}" srcOrd="0" destOrd="0" presId="urn:microsoft.com/office/officeart/2018/2/layout/IconVerticalSolidList"/>
    <dgm:cxn modelId="{F8727075-14E9-4B7C-BB5C-70699DA42520}" type="presParOf" srcId="{6BD92212-D85E-48C1-AE8B-9160AE47DCE8}" destId="{E496FDF7-12D1-4760-AF41-E61F044637DB}" srcOrd="1" destOrd="0" presId="urn:microsoft.com/office/officeart/2018/2/layout/IconVerticalSolidList"/>
    <dgm:cxn modelId="{E81BD7A3-518D-4944-A9EA-39F2AF78C2B8}" type="presParOf" srcId="{6BD92212-D85E-48C1-AE8B-9160AE47DCE8}" destId="{BE0AF43E-C57D-48A1-B4D9-B194A104B37A}" srcOrd="2" destOrd="0" presId="urn:microsoft.com/office/officeart/2018/2/layout/IconVerticalSolidList"/>
    <dgm:cxn modelId="{1F9BF28C-534C-4D48-8B3C-F7E342467C1B}" type="presParOf" srcId="{6BD92212-D85E-48C1-AE8B-9160AE47DCE8}" destId="{63E2122B-7B27-4F77-AA22-B77C5560763D}" srcOrd="3" destOrd="0" presId="urn:microsoft.com/office/officeart/2018/2/layout/IconVerticalSolidList"/>
    <dgm:cxn modelId="{9B44295B-A042-4B53-8AAE-D2364A990FE3}" type="presParOf" srcId="{733EF39B-3FFC-4FF0-8EC8-6DF2B25B0F1D}" destId="{CEC52D47-6C46-4B4B-A705-55DD2FBA3021}" srcOrd="7" destOrd="0" presId="urn:microsoft.com/office/officeart/2018/2/layout/IconVerticalSolidList"/>
    <dgm:cxn modelId="{DC5FB112-9578-404B-BDC3-08172BC7A61A}" type="presParOf" srcId="{733EF39B-3FFC-4FF0-8EC8-6DF2B25B0F1D}" destId="{C50D7147-9296-4F7F-A045-BEF4D06B7E90}" srcOrd="8" destOrd="0" presId="urn:microsoft.com/office/officeart/2018/2/layout/IconVerticalSolidList"/>
    <dgm:cxn modelId="{2E330604-6923-4528-A877-A7C91E74CB51}" type="presParOf" srcId="{C50D7147-9296-4F7F-A045-BEF4D06B7E90}" destId="{2679F840-ACF8-407B-A6D1-951DF7D3054F}" srcOrd="0" destOrd="0" presId="urn:microsoft.com/office/officeart/2018/2/layout/IconVerticalSolidList"/>
    <dgm:cxn modelId="{BF5B7D6B-1ABB-46F7-9EF7-FA799CB7420E}" type="presParOf" srcId="{C50D7147-9296-4F7F-A045-BEF4D06B7E90}" destId="{DF7A7CD8-36F3-4FD6-8CF6-535E10F60FCF}" srcOrd="1" destOrd="0" presId="urn:microsoft.com/office/officeart/2018/2/layout/IconVerticalSolidList"/>
    <dgm:cxn modelId="{7E84CE8D-02BA-4C4E-B820-D053F2A90EBA}" type="presParOf" srcId="{C50D7147-9296-4F7F-A045-BEF4D06B7E90}" destId="{8BF3CAC3-FF93-42A9-9C39-FFF3DC628DE2}" srcOrd="2" destOrd="0" presId="urn:microsoft.com/office/officeart/2018/2/layout/IconVerticalSolidList"/>
    <dgm:cxn modelId="{D546ABE2-6F33-48F5-B777-094FEB527838}" type="presParOf" srcId="{C50D7147-9296-4F7F-A045-BEF4D06B7E90}" destId="{66C75D36-B5B6-42C3-8539-EAE1519C1FF1}" srcOrd="3" destOrd="0" presId="urn:microsoft.com/office/officeart/2018/2/layout/IconVerticalSolidList"/>
    <dgm:cxn modelId="{DE9E2F92-1B62-48C7-AD4E-81101FC49DBD}" type="presParOf" srcId="{733EF39B-3FFC-4FF0-8EC8-6DF2B25B0F1D}" destId="{A90692A8-DEA6-42CE-8CB2-F9010315A729}" srcOrd="9" destOrd="0" presId="urn:microsoft.com/office/officeart/2018/2/layout/IconVerticalSolidList"/>
    <dgm:cxn modelId="{00F8C18C-5975-476C-8521-619450ACE4CB}" type="presParOf" srcId="{733EF39B-3FFC-4FF0-8EC8-6DF2B25B0F1D}" destId="{6751024D-DB56-49D8-B7ED-8E814ACE2C65}" srcOrd="10" destOrd="0" presId="urn:microsoft.com/office/officeart/2018/2/layout/IconVerticalSolidList"/>
    <dgm:cxn modelId="{146B0E1D-17AA-4240-B41F-79038E73C3CA}" type="presParOf" srcId="{6751024D-DB56-49D8-B7ED-8E814ACE2C65}" destId="{7C6A11FB-3CC5-4BEA-A5D9-51C86B06E296}" srcOrd="0" destOrd="0" presId="urn:microsoft.com/office/officeart/2018/2/layout/IconVerticalSolidList"/>
    <dgm:cxn modelId="{B37E1598-453A-4D2B-ABBF-309B780D439C}" type="presParOf" srcId="{6751024D-DB56-49D8-B7ED-8E814ACE2C65}" destId="{644E7814-575A-4A05-B411-0A9B1F899D97}" srcOrd="1" destOrd="0" presId="urn:microsoft.com/office/officeart/2018/2/layout/IconVerticalSolidList"/>
    <dgm:cxn modelId="{B4A8F66F-4B65-4BED-A2E3-DC608F276AFD}" type="presParOf" srcId="{6751024D-DB56-49D8-B7ED-8E814ACE2C65}" destId="{FF7B2F2A-1300-465D-968C-68DF793B76D7}" srcOrd="2" destOrd="0" presId="urn:microsoft.com/office/officeart/2018/2/layout/IconVerticalSolidList"/>
    <dgm:cxn modelId="{EEDF8458-5F14-4CE4-A55E-5EB1269A2147}" type="presParOf" srcId="{6751024D-DB56-49D8-B7ED-8E814ACE2C65}" destId="{A6C3171A-A0EE-42B4-BCDC-59F54BD1AF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17C018-D249-4D81-BA2B-785C0C3393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480E1D-EF68-47DD-BE0F-3F8201A5A5F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err="1"/>
            <a:t>BotDadoRaff</a:t>
          </a:r>
          <a:endParaRPr lang="en-US"/>
        </a:p>
      </dgm:t>
    </dgm:pt>
    <dgm:pt modelId="{427AAC21-BC5C-494F-AB38-86C4BE2C7A5B}" type="parTrans" cxnId="{0CA80168-4C80-4046-B60C-7E4888857A6D}">
      <dgm:prSet/>
      <dgm:spPr/>
      <dgm:t>
        <a:bodyPr/>
        <a:lstStyle/>
        <a:p>
          <a:endParaRPr lang="en-US"/>
        </a:p>
      </dgm:t>
    </dgm:pt>
    <dgm:pt modelId="{730B9F35-EC8A-4624-A18E-E288E644FA57}" type="sibTrans" cxnId="{0CA80168-4C80-4046-B60C-7E4888857A6D}">
      <dgm:prSet/>
      <dgm:spPr/>
      <dgm:t>
        <a:bodyPr/>
        <a:lstStyle/>
        <a:p>
          <a:endParaRPr lang="en-US"/>
        </a:p>
      </dgm:t>
    </dgm:pt>
    <dgm:pt modelId="{8207F669-08FF-4D65-9B3B-30BE051B82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>
              <a:solidFill>
                <a:schemeClr val="tx2">
                  <a:lumMod val="50000"/>
                  <a:lumOff val="50000"/>
                </a:schemeClr>
              </a:solidFill>
            </a:rPr>
            <a:t>\</a:t>
          </a:r>
          <a:r>
            <a:rPr lang="it-IT" sz="1600" b="1">
              <a:solidFill>
                <a:schemeClr val="tx2">
                  <a:lumMod val="50000"/>
                  <a:lumOff val="50000"/>
                </a:schemeClr>
              </a:solidFill>
            </a:rPr>
            <a:t>start</a:t>
          </a:r>
          <a:endParaRPr lang="en-US" sz="1600" b="1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D4D3EE48-18A0-4353-89BB-72EF0A29DFA6}" type="parTrans" cxnId="{F16098BF-DF0C-410A-A10D-1AD8FFCAAAC9}">
      <dgm:prSet/>
      <dgm:spPr/>
      <dgm:t>
        <a:bodyPr/>
        <a:lstStyle/>
        <a:p>
          <a:endParaRPr lang="en-US"/>
        </a:p>
      </dgm:t>
    </dgm:pt>
    <dgm:pt modelId="{FE0C708F-9F22-47CE-B867-1B2B61A51BD6}" type="sibTrans" cxnId="{F16098BF-DF0C-410A-A10D-1AD8FFCAAAC9}">
      <dgm:prSet/>
      <dgm:spPr/>
      <dgm:t>
        <a:bodyPr/>
        <a:lstStyle/>
        <a:p>
          <a:endParaRPr lang="en-US"/>
        </a:p>
      </dgm:t>
    </dgm:pt>
    <dgm:pt modelId="{48C4D161-B732-4699-BBB2-8B7A27906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>
              <a:solidFill>
                <a:schemeClr val="tx2">
                  <a:lumMod val="50000"/>
                  <a:lumOff val="50000"/>
                </a:schemeClr>
              </a:solidFill>
            </a:rPr>
            <a:t>\dati</a:t>
          </a:r>
          <a:endParaRPr lang="en-US" sz="1600" b="1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7C9DDF4F-FD4F-4177-A1BE-452EB581D7FA}" type="parTrans" cxnId="{81938DA1-F30D-49C7-897B-E7438EEEC771}">
      <dgm:prSet/>
      <dgm:spPr/>
      <dgm:t>
        <a:bodyPr/>
        <a:lstStyle/>
        <a:p>
          <a:endParaRPr lang="en-US"/>
        </a:p>
      </dgm:t>
    </dgm:pt>
    <dgm:pt modelId="{9A444B66-D0AA-4EFF-9908-357C85A7FDDF}" type="sibTrans" cxnId="{81938DA1-F30D-49C7-897B-E7438EEEC771}">
      <dgm:prSet/>
      <dgm:spPr/>
      <dgm:t>
        <a:bodyPr/>
        <a:lstStyle/>
        <a:p>
          <a:endParaRPr lang="en-US"/>
        </a:p>
      </dgm:t>
    </dgm:pt>
    <dgm:pt modelId="{6E1AD135-261B-43CB-A01E-137C17F8C7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>
              <a:solidFill>
                <a:schemeClr val="tx2">
                  <a:lumMod val="50000"/>
                  <a:lumOff val="50000"/>
                </a:schemeClr>
              </a:solidFill>
            </a:rPr>
            <a:t>\</a:t>
          </a:r>
          <a:r>
            <a:rPr lang="it-IT" sz="1600" b="1" err="1">
              <a:solidFill>
                <a:schemeClr val="tx2">
                  <a:lumMod val="50000"/>
                  <a:lumOff val="50000"/>
                </a:schemeClr>
              </a:solidFill>
            </a:rPr>
            <a:t>periodic</a:t>
          </a:r>
          <a:endParaRPr lang="en-US" sz="1600" b="1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6CF000B9-4C12-4A74-B6C5-7278062618A8}" type="parTrans" cxnId="{6169EE70-4D26-4F8E-BE28-9A30B41882AE}">
      <dgm:prSet/>
      <dgm:spPr/>
      <dgm:t>
        <a:bodyPr/>
        <a:lstStyle/>
        <a:p>
          <a:endParaRPr lang="en-US"/>
        </a:p>
      </dgm:t>
    </dgm:pt>
    <dgm:pt modelId="{118BD80F-A8EB-41E5-A72A-EAEA8F25562C}" type="sibTrans" cxnId="{6169EE70-4D26-4F8E-BE28-9A30B41882AE}">
      <dgm:prSet/>
      <dgm:spPr/>
      <dgm:t>
        <a:bodyPr/>
        <a:lstStyle/>
        <a:p>
          <a:endParaRPr lang="en-US"/>
        </a:p>
      </dgm:t>
    </dgm:pt>
    <dgm:pt modelId="{CF4A3D50-D208-4F3C-A5A1-352D0F8586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>
              <a:solidFill>
                <a:schemeClr val="tx2">
                  <a:lumMod val="50000"/>
                  <a:lumOff val="50000"/>
                </a:schemeClr>
              </a:solidFill>
            </a:rPr>
            <a:t>\stop</a:t>
          </a:r>
          <a:endParaRPr lang="en-US" sz="1600" b="1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A325DF96-0C02-4C31-B7FC-ED32C6AB8C2D}" type="parTrans" cxnId="{5867396B-E4D8-4321-8D56-6EC1EA30B5A3}">
      <dgm:prSet/>
      <dgm:spPr/>
      <dgm:t>
        <a:bodyPr/>
        <a:lstStyle/>
        <a:p>
          <a:endParaRPr lang="en-US"/>
        </a:p>
      </dgm:t>
    </dgm:pt>
    <dgm:pt modelId="{0B7879F5-DF14-460C-955A-58C80DCE58AB}" type="sibTrans" cxnId="{5867396B-E4D8-4321-8D56-6EC1EA30B5A3}">
      <dgm:prSet/>
      <dgm:spPr/>
      <dgm:t>
        <a:bodyPr/>
        <a:lstStyle/>
        <a:p>
          <a:endParaRPr lang="en-US"/>
        </a:p>
      </dgm:t>
    </dgm:pt>
    <dgm:pt modelId="{9FABFDFC-E983-4F95-A055-ADD7A13EB957}" type="pres">
      <dgm:prSet presAssocID="{A917C018-D249-4D81-BA2B-785C0C3393B9}" presName="root" presStyleCnt="0">
        <dgm:presLayoutVars>
          <dgm:dir/>
          <dgm:resizeHandles val="exact"/>
        </dgm:presLayoutVars>
      </dgm:prSet>
      <dgm:spPr/>
    </dgm:pt>
    <dgm:pt modelId="{09A8EEB5-FB80-4A0D-8962-73CBF3800EB3}" type="pres">
      <dgm:prSet presAssocID="{54480E1D-EF68-47DD-BE0F-3F8201A5A5F1}" presName="compNode" presStyleCnt="0"/>
      <dgm:spPr/>
    </dgm:pt>
    <dgm:pt modelId="{ABD95E73-03E8-4842-8E62-1DB1B4AE6E47}" type="pres">
      <dgm:prSet presAssocID="{54480E1D-EF68-47DD-BE0F-3F8201A5A5F1}" presName="bgRect" presStyleLbl="bgShp" presStyleIdx="0" presStyleCnt="1" custScaleY="195417" custLinFactNeighborX="-1999" custLinFactNeighborY="4426"/>
      <dgm:spPr>
        <a:solidFill>
          <a:schemeClr val="bg1">
            <a:lumMod val="85000"/>
          </a:schemeClr>
        </a:solidFill>
      </dgm:spPr>
    </dgm:pt>
    <dgm:pt modelId="{0D3A7B78-E427-479E-93A2-4DAC57430FAE}" type="pres">
      <dgm:prSet presAssocID="{54480E1D-EF68-47DD-BE0F-3F8201A5A5F1}" presName="iconRect" presStyleLbl="node1" presStyleIdx="0" presStyleCnt="1" custLinFactNeighborX="0" custLinFactNeighborY="-1198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9644FECC-FF1D-4E73-9E56-1AA89653D9C8}" type="pres">
      <dgm:prSet presAssocID="{54480E1D-EF68-47DD-BE0F-3F8201A5A5F1}" presName="spaceRect" presStyleCnt="0"/>
      <dgm:spPr/>
    </dgm:pt>
    <dgm:pt modelId="{6AA5DB3D-884E-4944-A308-502E8AE51BF6}" type="pres">
      <dgm:prSet presAssocID="{54480E1D-EF68-47DD-BE0F-3F8201A5A5F1}" presName="parTx" presStyleLbl="revTx" presStyleIdx="0" presStyleCnt="2">
        <dgm:presLayoutVars>
          <dgm:chMax val="0"/>
          <dgm:chPref val="0"/>
        </dgm:presLayoutVars>
      </dgm:prSet>
      <dgm:spPr/>
    </dgm:pt>
    <dgm:pt modelId="{EB01D477-CEBD-4C60-9EDA-15EA2778C6D1}" type="pres">
      <dgm:prSet presAssocID="{54480E1D-EF68-47DD-BE0F-3F8201A5A5F1}" presName="desTx" presStyleLbl="revTx" presStyleIdx="1" presStyleCnt="2">
        <dgm:presLayoutVars/>
      </dgm:prSet>
      <dgm:spPr/>
    </dgm:pt>
  </dgm:ptLst>
  <dgm:cxnLst>
    <dgm:cxn modelId="{B60FE703-23AB-42BB-8E2B-11676DADA5AB}" type="presOf" srcId="{48C4D161-B732-4699-BBB2-8B7A279061EA}" destId="{EB01D477-CEBD-4C60-9EDA-15EA2778C6D1}" srcOrd="0" destOrd="1" presId="urn:microsoft.com/office/officeart/2018/2/layout/IconVerticalSolidList"/>
    <dgm:cxn modelId="{0CA80168-4C80-4046-B60C-7E4888857A6D}" srcId="{A917C018-D249-4D81-BA2B-785C0C3393B9}" destId="{54480E1D-EF68-47DD-BE0F-3F8201A5A5F1}" srcOrd="0" destOrd="0" parTransId="{427AAC21-BC5C-494F-AB38-86C4BE2C7A5B}" sibTransId="{730B9F35-EC8A-4624-A18E-E288E644FA57}"/>
    <dgm:cxn modelId="{5867396B-E4D8-4321-8D56-6EC1EA30B5A3}" srcId="{54480E1D-EF68-47DD-BE0F-3F8201A5A5F1}" destId="{CF4A3D50-D208-4F3C-A5A1-352D0F858698}" srcOrd="3" destOrd="0" parTransId="{A325DF96-0C02-4C31-B7FC-ED32C6AB8C2D}" sibTransId="{0B7879F5-DF14-460C-955A-58C80DCE58AB}"/>
    <dgm:cxn modelId="{6169EE70-4D26-4F8E-BE28-9A30B41882AE}" srcId="{54480E1D-EF68-47DD-BE0F-3F8201A5A5F1}" destId="{6E1AD135-261B-43CB-A01E-137C17F8C752}" srcOrd="2" destOrd="0" parTransId="{6CF000B9-4C12-4A74-B6C5-7278062618A8}" sibTransId="{118BD80F-A8EB-41E5-A72A-EAEA8F25562C}"/>
    <dgm:cxn modelId="{E8A0A396-94E0-44B9-897E-31D983C91848}" type="presOf" srcId="{8207F669-08FF-4D65-9B3B-30BE051B82B9}" destId="{EB01D477-CEBD-4C60-9EDA-15EA2778C6D1}" srcOrd="0" destOrd="0" presId="urn:microsoft.com/office/officeart/2018/2/layout/IconVerticalSolidList"/>
    <dgm:cxn modelId="{A5D5B29C-1D4B-4500-9A6F-289B37D73B52}" type="presOf" srcId="{A917C018-D249-4D81-BA2B-785C0C3393B9}" destId="{9FABFDFC-E983-4F95-A055-ADD7A13EB957}" srcOrd="0" destOrd="0" presId="urn:microsoft.com/office/officeart/2018/2/layout/IconVerticalSolidList"/>
    <dgm:cxn modelId="{81938DA1-F30D-49C7-897B-E7438EEEC771}" srcId="{54480E1D-EF68-47DD-BE0F-3F8201A5A5F1}" destId="{48C4D161-B732-4699-BBB2-8B7A279061EA}" srcOrd="1" destOrd="0" parTransId="{7C9DDF4F-FD4F-4177-A1BE-452EB581D7FA}" sibTransId="{9A444B66-D0AA-4EFF-9908-357C85A7FDDF}"/>
    <dgm:cxn modelId="{272B21B0-0A85-42E6-81F3-CFD4646D605C}" type="presOf" srcId="{54480E1D-EF68-47DD-BE0F-3F8201A5A5F1}" destId="{6AA5DB3D-884E-4944-A308-502E8AE51BF6}" srcOrd="0" destOrd="0" presId="urn:microsoft.com/office/officeart/2018/2/layout/IconVerticalSolidList"/>
    <dgm:cxn modelId="{F16098BF-DF0C-410A-A10D-1AD8FFCAAAC9}" srcId="{54480E1D-EF68-47DD-BE0F-3F8201A5A5F1}" destId="{8207F669-08FF-4D65-9B3B-30BE051B82B9}" srcOrd="0" destOrd="0" parTransId="{D4D3EE48-18A0-4353-89BB-72EF0A29DFA6}" sibTransId="{FE0C708F-9F22-47CE-B867-1B2B61A51BD6}"/>
    <dgm:cxn modelId="{62B6B6C7-C25B-4DC0-A80B-070D2A954C0D}" type="presOf" srcId="{CF4A3D50-D208-4F3C-A5A1-352D0F858698}" destId="{EB01D477-CEBD-4C60-9EDA-15EA2778C6D1}" srcOrd="0" destOrd="3" presId="urn:microsoft.com/office/officeart/2018/2/layout/IconVerticalSolidList"/>
    <dgm:cxn modelId="{08E7F3FC-83BF-4DD8-AB52-136D6F262398}" type="presOf" srcId="{6E1AD135-261B-43CB-A01E-137C17F8C752}" destId="{EB01D477-CEBD-4C60-9EDA-15EA2778C6D1}" srcOrd="0" destOrd="2" presId="urn:microsoft.com/office/officeart/2018/2/layout/IconVerticalSolidList"/>
    <dgm:cxn modelId="{CEA8C639-E051-41DB-B4AC-398CBEEF54F4}" type="presParOf" srcId="{9FABFDFC-E983-4F95-A055-ADD7A13EB957}" destId="{09A8EEB5-FB80-4A0D-8962-73CBF3800EB3}" srcOrd="0" destOrd="0" presId="urn:microsoft.com/office/officeart/2018/2/layout/IconVerticalSolidList"/>
    <dgm:cxn modelId="{433AE0D1-2F3A-4CA7-A848-9079964AF834}" type="presParOf" srcId="{09A8EEB5-FB80-4A0D-8962-73CBF3800EB3}" destId="{ABD95E73-03E8-4842-8E62-1DB1B4AE6E47}" srcOrd="0" destOrd="0" presId="urn:microsoft.com/office/officeart/2018/2/layout/IconVerticalSolidList"/>
    <dgm:cxn modelId="{66184397-9BC0-42E4-84A9-B21CD46BF61F}" type="presParOf" srcId="{09A8EEB5-FB80-4A0D-8962-73CBF3800EB3}" destId="{0D3A7B78-E427-479E-93A2-4DAC57430FAE}" srcOrd="1" destOrd="0" presId="urn:microsoft.com/office/officeart/2018/2/layout/IconVerticalSolidList"/>
    <dgm:cxn modelId="{3DEA0820-9F70-4638-AF77-35C965306617}" type="presParOf" srcId="{09A8EEB5-FB80-4A0D-8962-73CBF3800EB3}" destId="{9644FECC-FF1D-4E73-9E56-1AA89653D9C8}" srcOrd="2" destOrd="0" presId="urn:microsoft.com/office/officeart/2018/2/layout/IconVerticalSolidList"/>
    <dgm:cxn modelId="{9FEDE920-9C21-4F41-8FF7-9A1F1656FC9F}" type="presParOf" srcId="{09A8EEB5-FB80-4A0D-8962-73CBF3800EB3}" destId="{6AA5DB3D-884E-4944-A308-502E8AE51BF6}" srcOrd="3" destOrd="0" presId="urn:microsoft.com/office/officeart/2018/2/layout/IconVerticalSolidList"/>
    <dgm:cxn modelId="{BBA3419D-E8A4-48B0-8C0B-516BED443D8F}" type="presParOf" srcId="{09A8EEB5-FB80-4A0D-8962-73CBF3800EB3}" destId="{EB01D477-CEBD-4C60-9EDA-15EA2778C6D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64F82-2115-4BA7-ABA0-BBA2C88F9302}">
      <dsp:nvSpPr>
        <dsp:cNvPr id="0" name=""/>
        <dsp:cNvSpPr/>
      </dsp:nvSpPr>
      <dsp:spPr>
        <a:xfrm>
          <a:off x="0" y="1495"/>
          <a:ext cx="11199341" cy="637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74242-FD87-4E44-A8C9-2C23E3BAAC4B}">
      <dsp:nvSpPr>
        <dsp:cNvPr id="0" name=""/>
        <dsp:cNvSpPr/>
      </dsp:nvSpPr>
      <dsp:spPr>
        <a:xfrm>
          <a:off x="192832" y="144925"/>
          <a:ext cx="350605" cy="350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CD0F0-4A12-4FBD-BBC1-E41DFA93D416}">
      <dsp:nvSpPr>
        <dsp:cNvPr id="0" name=""/>
        <dsp:cNvSpPr/>
      </dsp:nvSpPr>
      <dsp:spPr>
        <a:xfrm>
          <a:off x="736271" y="1495"/>
          <a:ext cx="10463069" cy="63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65" tIns="67465" rIns="67465" bIns="674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i="0" kern="1200" baseline="0">
              <a:latin typeface="+mj-lt"/>
            </a:rPr>
            <a:t>1. Obiettivi del progetto</a:t>
          </a:r>
          <a:endParaRPr lang="en-US" sz="1900" b="1" i="0" kern="1200" baseline="0">
            <a:latin typeface="+mj-lt"/>
          </a:endParaRPr>
        </a:p>
      </dsp:txBody>
      <dsp:txXfrm>
        <a:off x="736271" y="1495"/>
        <a:ext cx="10463069" cy="637464"/>
      </dsp:txXfrm>
    </dsp:sp>
    <dsp:sp modelId="{9676CAD0-9B6D-4C62-9185-925DA0BFE399}">
      <dsp:nvSpPr>
        <dsp:cNvPr id="0" name=""/>
        <dsp:cNvSpPr/>
      </dsp:nvSpPr>
      <dsp:spPr>
        <a:xfrm>
          <a:off x="0" y="798326"/>
          <a:ext cx="11199341" cy="637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CFB70-ED39-4D7F-BA78-9182205BF95D}">
      <dsp:nvSpPr>
        <dsp:cNvPr id="0" name=""/>
        <dsp:cNvSpPr/>
      </dsp:nvSpPr>
      <dsp:spPr>
        <a:xfrm>
          <a:off x="192832" y="941755"/>
          <a:ext cx="350605" cy="350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A6CF6-4DC6-4EC5-B5FF-ABE30DD19C70}">
      <dsp:nvSpPr>
        <dsp:cNvPr id="0" name=""/>
        <dsp:cNvSpPr/>
      </dsp:nvSpPr>
      <dsp:spPr>
        <a:xfrm>
          <a:off x="736271" y="798326"/>
          <a:ext cx="10463069" cy="63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65" tIns="67465" rIns="67465" bIns="674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i="0" kern="1200" baseline="0">
              <a:latin typeface="+mj-lt"/>
            </a:rPr>
            <a:t>2. Stato dell’Arte dei sistemi IoT nell’agricoltura</a:t>
          </a:r>
          <a:endParaRPr lang="en-US" sz="1900" b="1" i="0" kern="1200" baseline="0">
            <a:latin typeface="+mj-lt"/>
          </a:endParaRPr>
        </a:p>
      </dsp:txBody>
      <dsp:txXfrm>
        <a:off x="736271" y="798326"/>
        <a:ext cx="10463069" cy="637464"/>
      </dsp:txXfrm>
    </dsp:sp>
    <dsp:sp modelId="{90060F09-9A0E-4DEC-9A6C-37684BB82985}">
      <dsp:nvSpPr>
        <dsp:cNvPr id="0" name=""/>
        <dsp:cNvSpPr/>
      </dsp:nvSpPr>
      <dsp:spPr>
        <a:xfrm>
          <a:off x="0" y="1595156"/>
          <a:ext cx="11199341" cy="637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C4536-B809-4C69-9EF7-1D956DE9D355}">
      <dsp:nvSpPr>
        <dsp:cNvPr id="0" name=""/>
        <dsp:cNvSpPr/>
      </dsp:nvSpPr>
      <dsp:spPr>
        <a:xfrm>
          <a:off x="192832" y="1738585"/>
          <a:ext cx="350605" cy="350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C5C7E-14DD-4650-B391-8B3C747B0387}">
      <dsp:nvSpPr>
        <dsp:cNvPr id="0" name=""/>
        <dsp:cNvSpPr/>
      </dsp:nvSpPr>
      <dsp:spPr>
        <a:xfrm>
          <a:off x="736271" y="1595156"/>
          <a:ext cx="10463069" cy="63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65" tIns="67465" rIns="67465" bIns="674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i="0" kern="1200" baseline="0">
              <a:latin typeface="+mj-lt"/>
            </a:rPr>
            <a:t>3. Set-Up Sperimentale e schema circuitale </a:t>
          </a:r>
          <a:endParaRPr lang="en-US" sz="1900" b="1" i="0" kern="1200" baseline="0">
            <a:latin typeface="+mj-lt"/>
          </a:endParaRPr>
        </a:p>
      </dsp:txBody>
      <dsp:txXfrm>
        <a:off x="736271" y="1595156"/>
        <a:ext cx="10463069" cy="637464"/>
      </dsp:txXfrm>
    </dsp:sp>
    <dsp:sp modelId="{047800C3-9B3D-4DDC-AB9A-3E229EF62F5C}">
      <dsp:nvSpPr>
        <dsp:cNvPr id="0" name=""/>
        <dsp:cNvSpPr/>
      </dsp:nvSpPr>
      <dsp:spPr>
        <a:xfrm>
          <a:off x="0" y="2391986"/>
          <a:ext cx="11199341" cy="637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96FDF7-12D1-4760-AF41-E61F044637DB}">
      <dsp:nvSpPr>
        <dsp:cNvPr id="0" name=""/>
        <dsp:cNvSpPr/>
      </dsp:nvSpPr>
      <dsp:spPr>
        <a:xfrm>
          <a:off x="192832" y="2535415"/>
          <a:ext cx="350605" cy="3506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122B-7B27-4F77-AA22-B77C5560763D}">
      <dsp:nvSpPr>
        <dsp:cNvPr id="0" name=""/>
        <dsp:cNvSpPr/>
      </dsp:nvSpPr>
      <dsp:spPr>
        <a:xfrm>
          <a:off x="736271" y="2391986"/>
          <a:ext cx="10463069" cy="63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65" tIns="67465" rIns="67465" bIns="674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i="0" kern="1200" baseline="0">
              <a:latin typeface="+mj-lt"/>
            </a:rPr>
            <a:t>4. Implementazioni software</a:t>
          </a:r>
          <a:endParaRPr lang="en-US" sz="1900" b="1" i="0" kern="1200" baseline="0">
            <a:latin typeface="+mj-lt"/>
          </a:endParaRPr>
        </a:p>
      </dsp:txBody>
      <dsp:txXfrm>
        <a:off x="736271" y="2391986"/>
        <a:ext cx="10463069" cy="637464"/>
      </dsp:txXfrm>
    </dsp:sp>
    <dsp:sp modelId="{2679F840-ACF8-407B-A6D1-951DF7D3054F}">
      <dsp:nvSpPr>
        <dsp:cNvPr id="0" name=""/>
        <dsp:cNvSpPr/>
      </dsp:nvSpPr>
      <dsp:spPr>
        <a:xfrm>
          <a:off x="0" y="3188816"/>
          <a:ext cx="11199341" cy="637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A7CD8-36F3-4FD6-8CF6-535E10F60FCF}">
      <dsp:nvSpPr>
        <dsp:cNvPr id="0" name=""/>
        <dsp:cNvSpPr/>
      </dsp:nvSpPr>
      <dsp:spPr>
        <a:xfrm>
          <a:off x="192832" y="3332246"/>
          <a:ext cx="350605" cy="3506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75D36-B5B6-42C3-8539-EAE1519C1FF1}">
      <dsp:nvSpPr>
        <dsp:cNvPr id="0" name=""/>
        <dsp:cNvSpPr/>
      </dsp:nvSpPr>
      <dsp:spPr>
        <a:xfrm>
          <a:off x="736271" y="3188816"/>
          <a:ext cx="10463069" cy="63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65" tIns="67465" rIns="67465" bIns="674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i="0" kern="1200" baseline="0">
              <a:latin typeface="+mj-lt"/>
            </a:rPr>
            <a:t>5. Demo del progetto</a:t>
          </a:r>
          <a:endParaRPr lang="en-US" sz="1900" b="1" i="0" kern="1200" baseline="0">
            <a:latin typeface="+mj-lt"/>
          </a:endParaRPr>
        </a:p>
      </dsp:txBody>
      <dsp:txXfrm>
        <a:off x="736271" y="3188816"/>
        <a:ext cx="10463069" cy="637464"/>
      </dsp:txXfrm>
    </dsp:sp>
    <dsp:sp modelId="{7C6A11FB-3CC5-4BEA-A5D9-51C86B06E296}">
      <dsp:nvSpPr>
        <dsp:cNvPr id="0" name=""/>
        <dsp:cNvSpPr/>
      </dsp:nvSpPr>
      <dsp:spPr>
        <a:xfrm>
          <a:off x="0" y="3985646"/>
          <a:ext cx="11199341" cy="637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E7814-575A-4A05-B411-0A9B1F899D97}">
      <dsp:nvSpPr>
        <dsp:cNvPr id="0" name=""/>
        <dsp:cNvSpPr/>
      </dsp:nvSpPr>
      <dsp:spPr>
        <a:xfrm>
          <a:off x="192832" y="4129076"/>
          <a:ext cx="350605" cy="3506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3171A-A0EE-42B4-BCDC-59F54BD1AF3F}">
      <dsp:nvSpPr>
        <dsp:cNvPr id="0" name=""/>
        <dsp:cNvSpPr/>
      </dsp:nvSpPr>
      <dsp:spPr>
        <a:xfrm>
          <a:off x="736271" y="3985646"/>
          <a:ext cx="10463069" cy="63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65" tIns="67465" rIns="67465" bIns="674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i="0" kern="1200" baseline="0">
              <a:latin typeface="+mj-lt"/>
            </a:rPr>
            <a:t>6. Conclusioni</a:t>
          </a:r>
          <a:endParaRPr lang="en-US" sz="1900" b="1" i="0" kern="1200" baseline="0">
            <a:latin typeface="+mj-lt"/>
          </a:endParaRPr>
        </a:p>
      </dsp:txBody>
      <dsp:txXfrm>
        <a:off x="736271" y="3985646"/>
        <a:ext cx="10463069" cy="637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95E73-03E8-4842-8E62-1DB1B4AE6E47}">
      <dsp:nvSpPr>
        <dsp:cNvPr id="0" name=""/>
        <dsp:cNvSpPr/>
      </dsp:nvSpPr>
      <dsp:spPr>
        <a:xfrm>
          <a:off x="0" y="710250"/>
          <a:ext cx="4940625" cy="1882982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A7B78-E427-479E-93A2-4DAC57430FAE}">
      <dsp:nvSpPr>
        <dsp:cNvPr id="0" name=""/>
        <dsp:cNvSpPr/>
      </dsp:nvSpPr>
      <dsp:spPr>
        <a:xfrm>
          <a:off x="291480" y="1280611"/>
          <a:ext cx="529964" cy="52996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5DB3D-884E-4944-A308-502E8AE51BF6}">
      <dsp:nvSpPr>
        <dsp:cNvPr id="0" name=""/>
        <dsp:cNvSpPr/>
      </dsp:nvSpPr>
      <dsp:spPr>
        <a:xfrm>
          <a:off x="1112924" y="1127307"/>
          <a:ext cx="2223281" cy="963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78" tIns="101978" rIns="101978" bIns="10197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err="1"/>
            <a:t>BotDadoRaff</a:t>
          </a:r>
          <a:endParaRPr lang="en-US" sz="2500" kern="1200"/>
        </a:p>
      </dsp:txBody>
      <dsp:txXfrm>
        <a:off x="1112924" y="1127307"/>
        <a:ext cx="2223281" cy="963571"/>
      </dsp:txXfrm>
    </dsp:sp>
    <dsp:sp modelId="{EB01D477-CEBD-4C60-9EDA-15EA2778C6D1}">
      <dsp:nvSpPr>
        <dsp:cNvPr id="0" name=""/>
        <dsp:cNvSpPr/>
      </dsp:nvSpPr>
      <dsp:spPr>
        <a:xfrm>
          <a:off x="3336206" y="1127307"/>
          <a:ext cx="1603330" cy="963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78" tIns="101978" rIns="101978" bIns="1019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solidFill>
                <a:schemeClr val="tx2">
                  <a:lumMod val="50000"/>
                  <a:lumOff val="50000"/>
                </a:schemeClr>
              </a:solidFill>
            </a:rPr>
            <a:t>\</a:t>
          </a:r>
          <a:r>
            <a:rPr lang="it-IT" sz="1600" b="1" kern="1200">
              <a:solidFill>
                <a:schemeClr val="tx2">
                  <a:lumMod val="50000"/>
                  <a:lumOff val="50000"/>
                </a:schemeClr>
              </a:solidFill>
            </a:rPr>
            <a:t>start</a:t>
          </a:r>
          <a:endParaRPr lang="en-US" sz="1600" b="1" kern="1200">
            <a:solidFill>
              <a:schemeClr val="tx2">
                <a:lumMod val="50000"/>
                <a:lumOff val="50000"/>
              </a:schemeClr>
            </a:solidFill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2">
                  <a:lumMod val="50000"/>
                  <a:lumOff val="50000"/>
                </a:schemeClr>
              </a:solidFill>
            </a:rPr>
            <a:t>\dati</a:t>
          </a:r>
          <a:endParaRPr lang="en-US" sz="1600" b="1" kern="1200">
            <a:solidFill>
              <a:schemeClr val="tx2">
                <a:lumMod val="50000"/>
                <a:lumOff val="50000"/>
              </a:schemeClr>
            </a:solidFill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2">
                  <a:lumMod val="50000"/>
                  <a:lumOff val="50000"/>
                </a:schemeClr>
              </a:solidFill>
            </a:rPr>
            <a:t>\</a:t>
          </a:r>
          <a:r>
            <a:rPr lang="it-IT" sz="1600" b="1" kern="1200" err="1">
              <a:solidFill>
                <a:schemeClr val="tx2">
                  <a:lumMod val="50000"/>
                  <a:lumOff val="50000"/>
                </a:schemeClr>
              </a:solidFill>
            </a:rPr>
            <a:t>periodic</a:t>
          </a:r>
          <a:endParaRPr lang="en-US" sz="1600" b="1" kern="1200">
            <a:solidFill>
              <a:schemeClr val="tx2">
                <a:lumMod val="50000"/>
                <a:lumOff val="50000"/>
              </a:schemeClr>
            </a:solidFill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2">
                  <a:lumMod val="50000"/>
                  <a:lumOff val="50000"/>
                </a:schemeClr>
              </a:solidFill>
            </a:rPr>
            <a:t>\stop</a:t>
          </a:r>
          <a:endParaRPr lang="en-US" sz="1600" b="1" kern="120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3336206" y="1127307"/>
        <a:ext cx="1603330" cy="963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C0CA6-8451-1C44-9414-A48EFCA859CE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C8710-F97C-814A-8ECE-0469D238A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761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C8710-F97C-814A-8ECE-0469D238AE1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883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C8710-F97C-814A-8ECE-0469D238AE1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0510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C8710-F97C-814A-8ECE-0469D238AE1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1424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BE990-0FB8-4AF3-B462-7FCD15213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3AF3A54-2731-E4F5-CD0F-3769D7BE1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8A0EE0-2E15-E0B6-A2FC-82FDC92A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0FA204-B462-1E03-8F02-DD623E3C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67BF2B-7A28-54A2-4E55-566E40AD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51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CDE79E-FF01-D69D-70C7-657F3918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EE0B70-3501-2C84-230F-15A187153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D39605-5797-5AD8-D445-5E39D6B5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7920C7-9A25-0790-DEE9-FD4EA02E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3E22D6-67F3-E577-FFEC-B999EC20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46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808592E-B357-CFE9-EB8D-C53887910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F78427-A946-07CE-6C32-9BC3739F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838594-AA81-E633-D294-AB3A0809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E9B394-0FEA-8F52-B2FA-6006DF68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8CFE94-5DBA-524E-B4F6-695BA57A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8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8ACD05-5725-291D-F35C-E6B07A42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E643F4-667F-6FB6-19A7-D61E71F5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DE1BA7-293A-3495-20BC-E29662733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6D0BBA-22E1-4AC5-817B-568F85E6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52ED4E-2A88-61E3-34AF-89D78584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52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E7DCFC-0DE3-AEFB-A724-BE4FB8C1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BA86C4-DF80-1923-3A8C-27284CC45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F0844C-9EFD-2D0C-6B01-E24412F6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CFE158-652C-6EEF-C26A-23B5F9AD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18E745-F298-14E3-B356-96755D82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3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41582-D9FA-0943-2AB4-BB3A02BD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C61A3C-6BB2-EB25-FF8F-B162084CB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6D5765-6511-34D9-DFF7-AF081CF74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A06B0F5-D4E5-3C2C-E33C-578D3465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225988-87E2-6A05-C3BB-8D975DF2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9E4234-5FBC-7D6C-EE3B-FC4BFE02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19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9CFFEC-165C-C796-1D1B-09EF4FAC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FAADD3-0237-7A00-3E31-001D34FC0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D21E2C4-092A-7589-3E90-D9C6F588D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CFC9C0-E394-88F7-B358-750C40975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B9FBB0D-1E87-85B7-4645-4AB7C92CA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5946AF4-1F08-9A43-AC3A-C8CF42DD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E94AEA-A6B0-47F3-0EAC-366E0BA2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702601E-B157-2A83-6ADF-73F13367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213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356E1A-CDE8-B885-984D-4649D201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BEBCA9-70CC-FC2E-243B-29AC01A6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2EF9B1-7D9A-0F40-A8EE-DD96977D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AE4338-B824-B5EB-5547-C29909F1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23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C697F8C-11F2-5C59-F88B-1B568FD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40D58A9-2347-657E-7D98-05EA2AE1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4FA16C-390A-2F97-7DBA-97466EAD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905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614401-0184-6F06-AB13-04305082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257DC-DCA0-912F-79F8-E8AF4E359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2C0BCE-0A44-1CDF-7DD3-793B2D1E6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56EA24-80C6-BB1C-386C-0D1B3D78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04620C-D5DB-905C-9CC3-F39F5E0E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2A713B-2AA3-D21C-159E-B28900B6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95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0B3CA-FCF5-55CC-3AD5-9DC18C56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2B972F8-5AFF-64D0-BC76-D93E1D19E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EC3331-B2B7-A5EC-81B7-6CA66F63F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FAE8E5-AC81-1A59-8D27-420178D5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E5FC10-527E-9060-E5CD-979A93A6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01BFFA-A13C-F8D5-0DF6-5754420D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390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37ED2B3-244D-0ADF-362E-8F1991A5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32CA42-0A76-F3D7-5D2C-12F2BB8D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1F14E4-D6E6-C303-2F1D-DDDFFAEEF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02642F-5D62-FF42-93AB-F14EE6525FCA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8C36A9-6045-8121-A79C-F25AB0BF8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AE0AB4-D441-16DC-31D1-BC8DDFC73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5CB71-BB84-1449-9F00-9785850DF6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238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771A87-3F48-E021-E4C6-3052CCFC2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" y="148166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it-IT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Sistema </a:t>
            </a:r>
            <a:r>
              <a:rPr lang="it-IT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IoT per il Monitoraggio dei Parametri Ambientali di un terreno</a:t>
            </a:r>
            <a:endParaRPr lang="it-IT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0D550A-12D7-487E-B592-42653A79C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496" y="4278023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Corso di Programmazione di Sistemi IoT e Wearable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A.A 2024/2025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Raffaele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Petrolo 252120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A393201A-97C9-3080-120F-2CCBAC7DBAAD}"/>
              </a:ext>
            </a:extLst>
          </p:cNvPr>
          <p:cNvSpPr txBox="1"/>
          <p:nvPr/>
        </p:nvSpPr>
        <p:spPr>
          <a:xfrm>
            <a:off x="268224" y="1190854"/>
            <a:ext cx="4066807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4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62A86B-A935-F94A-FCC5-428D035A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58" y="192377"/>
            <a:ext cx="3195017" cy="12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MES, Università della Calabria">
            <a:extLst>
              <a:ext uri="{FF2B5EF4-FFF2-40B4-BE49-F238E27FC236}">
                <a16:creationId xmlns:a16="http://schemas.microsoft.com/office/drawing/2014/main" id="{C0F187EA-1551-3D7E-ED2E-48A2A4B1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" y="92946"/>
            <a:ext cx="3263890" cy="142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B36EDD45-0DD8-DC38-A79D-E36B841D2A63}"/>
              </a:ext>
            </a:extLst>
          </p:cNvPr>
          <p:cNvCxnSpPr/>
          <p:nvPr/>
        </p:nvCxnSpPr>
        <p:spPr>
          <a:xfrm>
            <a:off x="268224" y="4072128"/>
            <a:ext cx="100580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368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80A96-51E2-EBB1-905B-0E993402B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7035A8-500C-DA59-12E0-DBA28301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672148" cy="1359515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SOFTWARE: ARDUINO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B83B2C55-25B8-1F70-E463-BFAE3C65F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194B5431-F408-5352-EF33-9B930F1B3EB7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AE6967-2E41-1136-2FFB-3E68D5CD301B}"/>
              </a:ext>
            </a:extLst>
          </p:cNvPr>
          <p:cNvSpPr txBox="1"/>
          <p:nvPr/>
        </p:nvSpPr>
        <p:spPr>
          <a:xfrm>
            <a:off x="252549" y="1922463"/>
            <a:ext cx="42247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La funzione </a:t>
            </a:r>
            <a:r>
              <a:rPr lang="it-IT" b="1" err="1">
                <a:solidFill>
                  <a:srgbClr val="F29A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handleNewMessage</a:t>
            </a:r>
            <a:r>
              <a:rPr lang="it-IT" b="1">
                <a:solidFill>
                  <a:srgbClr val="F29A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prende come parametro il numero di nuovi messaggi arrivati dal server Telegram.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 su tutti i nuovi messaggi ricevuti, elaborandoli uno per uno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Esegue l'azione corrispondente al comando scelto dall’utente. </a:t>
            </a: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DC9DE8F-1703-BA1E-BAB8-A9EB6D7A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73" y="1731690"/>
            <a:ext cx="6356739" cy="470165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6828BA-EA45-3559-1483-B4809F6236FC}"/>
              </a:ext>
            </a:extLst>
          </p:cNvPr>
          <p:cNvSpPr txBox="1"/>
          <p:nvPr/>
        </p:nvSpPr>
        <p:spPr>
          <a:xfrm>
            <a:off x="6096000" y="6433353"/>
            <a:ext cx="3328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ARDUINO_UART.ino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5042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112FB-F4EF-214C-E513-4CF2AC54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C72D5617-2160-C41A-D5F4-45855DD65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10" y="1731714"/>
            <a:ext cx="6094773" cy="246704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A94CFA0-B214-4CC9-96C4-3B41C90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SOFTWARE: ARDUINO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335C38D6-D8E9-1445-9D57-6E8AABC3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AB6345B0-9E88-6621-C754-049C4951315B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6ED1F3-8B0F-7211-A3EA-66488FEC90D6}"/>
              </a:ext>
            </a:extLst>
          </p:cNvPr>
          <p:cNvSpPr txBox="1"/>
          <p:nvPr/>
        </p:nvSpPr>
        <p:spPr>
          <a:xfrm>
            <a:off x="120148" y="1697750"/>
            <a:ext cx="42247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Se vengono richiesti nuovi dati, Arduino comunica questo evento alla ESP32 attraverso un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logico dal pin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STROBE_PIN</a:t>
            </a: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Successivamente, Arduino attende per un massimo di 6 secondi che la ESP32 risponda con i 12 byte altrimenti si effettua la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e si avvisa l’utente Telegram che c’è stato un problema.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032D800-0ECB-B42E-3F61-F6A75C2E5798}"/>
              </a:ext>
            </a:extLst>
          </p:cNvPr>
          <p:cNvSpPr/>
          <p:nvPr/>
        </p:nvSpPr>
        <p:spPr>
          <a:xfrm>
            <a:off x="5498383" y="1897686"/>
            <a:ext cx="2504208" cy="5617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FBBEE2-FFB5-5644-B22E-0A9B99D6E10C}"/>
              </a:ext>
            </a:extLst>
          </p:cNvPr>
          <p:cNvSpPr txBox="1"/>
          <p:nvPr/>
        </p:nvSpPr>
        <p:spPr>
          <a:xfrm>
            <a:off x="6196264" y="4206727"/>
            <a:ext cx="61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ARDUINO_UART.ino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527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12ADC-EEB0-CA3D-62A5-284E71B1D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E72D8-7E36-90F6-B3A6-F7A0DE98F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SOFTWARE: ESP32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039F5C11-F5EF-D31D-0AC8-0CD82B38A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8E09FD4D-F38F-7462-5952-19188DBDD107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D62D12-C0ED-3295-8C79-8AEA0795B04A}"/>
              </a:ext>
            </a:extLst>
          </p:cNvPr>
          <p:cNvSpPr txBox="1"/>
          <p:nvPr/>
        </p:nvSpPr>
        <p:spPr>
          <a:xfrm>
            <a:off x="252549" y="1922463"/>
            <a:ext cx="42247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STROBE_PIN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di Arduino «sveglia» la ESP32.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La ESP32 è il master del </a:t>
            </a:r>
            <a:r>
              <a:rPr lang="it-IT" i="1">
                <a:latin typeface="Times New Roman" panose="02020603050405020304" pitchFamily="18" charset="0"/>
                <a:cs typeface="Times New Roman" panose="02020603050405020304" pitchFamily="18" charset="0"/>
              </a:rPr>
              <a:t>TelosB </a:t>
            </a:r>
            <a:r>
              <a:rPr lang="it-IT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il quale si trova costantemente in uno stato di congelamento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ESP32 cambia lo stato del pin digitale «</a:t>
            </a:r>
            <a:r>
              <a:rPr lang="it-IT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START_PIN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» in </a:t>
            </a:r>
            <a:r>
              <a:rPr lang="it-IT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e sveglia il TelosB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ESP32 effettua un </a:t>
            </a:r>
            <a:r>
              <a:rPr lang="it-IT" b="1">
                <a:solidFill>
                  <a:srgbClr val="F29A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del TelosB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ogni due acquisizioni effettuate, tramite un BJT.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magine 9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0E3AEEE-D68A-8DEC-3EC1-7A8304C68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91" y="1721081"/>
            <a:ext cx="6376085" cy="4520511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0BEA866-0309-C618-37F2-BFEE717EE04E}"/>
              </a:ext>
            </a:extLst>
          </p:cNvPr>
          <p:cNvSpPr/>
          <p:nvPr/>
        </p:nvSpPr>
        <p:spPr>
          <a:xfrm>
            <a:off x="5548184" y="2842054"/>
            <a:ext cx="5980670" cy="42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B4B2AA-3AAF-7535-E576-3D0BF6AD8F8B}"/>
              </a:ext>
            </a:extLst>
          </p:cNvPr>
          <p:cNvSpPr txBox="1"/>
          <p:nvPr/>
        </p:nvSpPr>
        <p:spPr>
          <a:xfrm>
            <a:off x="7628894" y="6278039"/>
            <a:ext cx="278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IOTESP.ino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48FCBDF-2AC0-8426-7641-F6BDDDC9A85E}"/>
              </a:ext>
            </a:extLst>
          </p:cNvPr>
          <p:cNvSpPr/>
          <p:nvPr/>
        </p:nvSpPr>
        <p:spPr>
          <a:xfrm>
            <a:off x="5548184" y="2090057"/>
            <a:ext cx="2372658" cy="653143"/>
          </a:xfrm>
          <a:prstGeom prst="rect">
            <a:avLst/>
          </a:prstGeom>
          <a:noFill/>
          <a:ln>
            <a:solidFill>
              <a:srgbClr val="F29A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14197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A01D3-CFCE-2857-79CE-AA5A4136B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3DC88-7B1D-7D23-1D47-7C89591D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SOFTWARE: TelosB </a:t>
            </a:r>
            <a:r>
              <a:rPr lang="it-IT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it-IT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E1C24165-82D5-88C8-CA76-5B87C365A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4F9E4CB-ECD6-0D69-0A0D-FC9B7B833CB9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0875EC-1B4C-AA37-9777-C12E818659B7}"/>
              </a:ext>
            </a:extLst>
          </p:cNvPr>
          <p:cNvSpPr txBox="1"/>
          <p:nvPr/>
        </p:nvSpPr>
        <p:spPr>
          <a:xfrm>
            <a:off x="0" y="1682230"/>
            <a:ext cx="4914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Per la prima comunicazione si utilizza il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pin 3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del TelosB che è un pin dedicato all’ADC. </a:t>
            </a:r>
          </a:p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Il TelosB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controlla attraverso la «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call Adc1PIN.read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» lo stato dell’ADC ogni 500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tramite il timer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EnvTimer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Il parametro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appresenta la lettura analogica effettuata dall’ADC nel caso fosse andata a buon fine.</a:t>
            </a: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303A17-661C-5ADE-2A77-7778F642765F}"/>
              </a:ext>
            </a:extLst>
          </p:cNvPr>
          <p:cNvSpPr txBox="1"/>
          <p:nvPr/>
        </p:nvSpPr>
        <p:spPr>
          <a:xfrm>
            <a:off x="6258296" y="6139745"/>
            <a:ext cx="6127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EnvRxC.nc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73E3366-527A-9C6D-DB56-0F75CF13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0" y="4821551"/>
            <a:ext cx="5360348" cy="1687517"/>
          </a:xfrm>
          <a:prstGeom prst="rect">
            <a:avLst/>
          </a:prstGeom>
        </p:spPr>
      </p:pic>
      <p:pic>
        <p:nvPicPr>
          <p:cNvPr id="15" name="Immagine 1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63F21C67-BFCA-DD7F-C55F-BF04B356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92" y="1697750"/>
            <a:ext cx="5501366" cy="4426462"/>
          </a:xfrm>
          <a:prstGeom prst="rect">
            <a:avLst/>
          </a:prstGeom>
        </p:spPr>
      </p:pic>
      <p:pic>
        <p:nvPicPr>
          <p:cNvPr id="13" name="Immagine 1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3BEE426-D4F5-8724-9043-C4A9865A3B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502" b="50417"/>
          <a:stretch/>
        </p:blipFill>
        <p:spPr>
          <a:xfrm>
            <a:off x="8399735" y="1730213"/>
            <a:ext cx="3561231" cy="14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889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1FAB4-D6E7-F5F7-3AB9-DE7DDC3E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08952-913B-7CB3-E768-CC9489D9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SOFTWARE: TelosB </a:t>
            </a:r>
            <a:r>
              <a:rPr lang="it-IT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it-IT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C92274F1-2353-49D1-962F-B4E9D5531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B456B501-6C0A-A941-61B7-FF8380D8A8F2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96686-865F-0938-93C0-804D705E91FC}"/>
                  </a:ext>
                </a:extLst>
              </p:cNvPr>
              <p:cNvSpPr txBox="1"/>
              <p:nvPr/>
            </p:nvSpPr>
            <p:spPr>
              <a:xfrm>
                <a:off x="153800" y="1810365"/>
                <a:ext cx="469529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Una volta completata la lettura del valore analogico del pin</a:t>
                </a:r>
                <a:r>
                  <a:rPr lang="it-IT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c</a:t>
                </a:r>
                <a:r>
                  <a:rPr lang="it-IT" b="0" i="0" u="none" strike="noStrike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onfronta il valore letto con una soglia: </a:t>
                </a:r>
              </a:p>
              <a:p>
                <a:endParaRPr lang="it-IT" b="0" i="0" u="none" strike="noStrike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it-IT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𝑣𝑎𝑙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&gt;2500</m:t>
                    </m:r>
                    <m: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circa</m:t>
                        </m:r>
                        <m:r>
                          <a:rPr lang="it-IT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2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</m:d>
                    <m:r>
                      <m:rPr>
                        <m:sty m:val="p"/>
                      </m:rP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</m:oMath>
                </a14:m>
                <a:r>
                  <a:rPr lang="it-IT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 un messaggio di controllo e lo invia al TelosB </a:t>
                </a:r>
                <a:r>
                  <a:rPr lang="it-IT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Trasmitter</a:t>
                </a:r>
                <a:r>
                  <a:rPr lang="it-IT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 svegliarlo. </a:t>
                </a:r>
                <a:br>
                  <a:rPr lang="it-IT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it-IT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𝑣𝑎𝑙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&lt;2500 </m:t>
                    </m:r>
                  </m:oMath>
                </a14:m>
                <a:r>
                  <a:rPr lang="it-IT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avvia nuovamente il timer (di 500ms) al cui esaurimento eseguirà una nuova lettura dall’ ADC.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96686-865F-0938-93C0-804D705E9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0" y="1810365"/>
                <a:ext cx="4695291" cy="3416320"/>
              </a:xfrm>
              <a:prstGeom prst="rect">
                <a:avLst/>
              </a:prstGeom>
              <a:blipFill>
                <a:blip r:embed="rId3"/>
                <a:stretch>
                  <a:fillRect l="-779" t="-1071" r="-1429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6BC8631-80CA-0FCE-0844-A0FE2DDED594}"/>
                  </a:ext>
                </a:extLst>
              </p:cNvPr>
              <p:cNvSpPr txBox="1"/>
              <p:nvPr/>
            </p:nvSpPr>
            <p:spPr>
              <a:xfrm>
                <a:off x="4849091" y="3644093"/>
                <a:ext cx="6128950" cy="889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𝑃𝑖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𝑣𝑎𝑙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3,3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4095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𝑣𝑎𝑙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="0"/>
              </a:p>
              <a:p>
                <a:endParaRPr lang="it-IT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6BC8631-80CA-0FCE-0844-A0FE2DDE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91" y="3644093"/>
                <a:ext cx="6128950" cy="889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9EF8DFDF-314A-CB58-56E5-DCDB5F7480CC}"/>
              </a:ext>
            </a:extLst>
          </p:cNvPr>
          <p:cNvSpPr/>
          <p:nvPr/>
        </p:nvSpPr>
        <p:spPr>
          <a:xfrm>
            <a:off x="6096000" y="3644092"/>
            <a:ext cx="3715213" cy="889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FB2171C7-CF6C-F032-B5A9-EDDC04BDF2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180" t="-824" r="191" b="824"/>
          <a:stretch/>
        </p:blipFill>
        <p:spPr>
          <a:xfrm>
            <a:off x="5019356" y="5010969"/>
            <a:ext cx="2153288" cy="1220518"/>
          </a:xfrm>
          <a:prstGeom prst="rect">
            <a:avLst/>
          </a:prstGeom>
        </p:spPr>
      </p:pic>
      <p:pic>
        <p:nvPicPr>
          <p:cNvPr id="16" name="Immagine 15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1E060697-CFD5-83A0-E322-CF8E60E79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130" y="1810365"/>
            <a:ext cx="6128951" cy="12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9611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06C9A-11D8-49F4-D624-F8224475F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DB7AA-3BFB-E78E-72E3-C0004079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SOFTWARE: TelosB </a:t>
            </a:r>
            <a:r>
              <a:rPr lang="it-IT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Trasmitter</a:t>
            </a:r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955A3DC4-8C4B-2A91-B6AF-1AEAC6439DE5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4816AB-EC4C-3CCD-6C5F-B07969E764AC}"/>
              </a:ext>
            </a:extLst>
          </p:cNvPr>
          <p:cNvSpPr txBox="1"/>
          <p:nvPr/>
        </p:nvSpPr>
        <p:spPr>
          <a:xfrm>
            <a:off x="252549" y="1408597"/>
            <a:ext cx="68692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59278C2-7E22-F6CD-89A1-078E959587BF}"/>
              </a:ext>
            </a:extLst>
          </p:cNvPr>
          <p:cNvSpPr txBox="1"/>
          <p:nvPr/>
        </p:nvSpPr>
        <p:spPr>
          <a:xfrm>
            <a:off x="153800" y="1666836"/>
            <a:ext cx="5784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L’evento </a:t>
            </a:r>
            <a:r>
              <a:rPr lang="it-IT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TxReceiver.receive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è l’evento che consente al  TelosB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Trasmitter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di ricevere il messaggio di controllo da parte del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Telosb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</a:p>
          <a:p>
            <a:pPr algn="l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Controllare se il comando nel messaggio è uguale a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START_TRANSMISSION,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se è così chiama il timer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EnvTimer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da 150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che triggererà l’evento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EnvTimer.fired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it-IT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Nell'evento </a:t>
            </a:r>
            <a:r>
              <a:rPr lang="it-IT" b="1" i="0" u="none" strike="noStrike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EnvTimer.fired</a:t>
            </a:r>
            <a:r>
              <a:rPr lang="it-IT" b="1" i="0" u="none" strike="noStrike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it-IT" b="0" i="0" u="none" strike="noStrike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Preparato il payload del messaggio usando i dati letti dai sensori.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Richiede una nuova lettura dai sensori per aggiornare i valori.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Invia i dati tramite la funzione </a:t>
            </a:r>
            <a:r>
              <a:rPr lang="it-IT" b="1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AMSend.send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verso un nodo specifico, ovvero il TelosB </a:t>
            </a:r>
            <a:r>
              <a:rPr lang="it-IT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/>
            <a:endParaRPr lang="it-IT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AAE36D5F-6786-9BCA-C565-9EDD299D7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3578BB26-7E48-75B6-5443-5904C871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53" y="1707716"/>
            <a:ext cx="3828892" cy="4667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E3547A2-6505-E30C-4226-7BA7B4004B9A}"/>
              </a:ext>
            </a:extLst>
          </p:cNvPr>
          <p:cNvSpPr txBox="1"/>
          <p:nvPr/>
        </p:nvSpPr>
        <p:spPr>
          <a:xfrm>
            <a:off x="8346349" y="6374716"/>
            <a:ext cx="2292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EnvTxC.nc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8964049-C9CC-8BF6-FE71-505F22036271}"/>
              </a:ext>
            </a:extLst>
          </p:cNvPr>
          <p:cNvSpPr/>
          <p:nvPr/>
        </p:nvSpPr>
        <p:spPr>
          <a:xfrm>
            <a:off x="6951216" y="5150284"/>
            <a:ext cx="3613211" cy="1055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67DE058-18C8-E8A7-9022-FD8D069BC4A8}"/>
              </a:ext>
            </a:extLst>
          </p:cNvPr>
          <p:cNvSpPr/>
          <p:nvPr/>
        </p:nvSpPr>
        <p:spPr>
          <a:xfrm>
            <a:off x="6951216" y="1666836"/>
            <a:ext cx="4012706" cy="168004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8938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5AE1-178D-594E-E015-CECD60C0A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9DEC6C-BF87-481E-A10A-1B107BBF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LETTURA DAI SENSORI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68CEE7E6-181A-D127-FB8B-386706FB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05CFB91-F49E-5CAE-6F5D-AED221F9EB90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1A2868-BC83-7BBA-C709-41B5CAA6014B}"/>
              </a:ext>
            </a:extLst>
          </p:cNvPr>
          <p:cNvSpPr txBox="1"/>
          <p:nvPr/>
        </p:nvSpPr>
        <p:spPr>
          <a:xfrm>
            <a:off x="252549" y="1408597"/>
            <a:ext cx="686928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SENSORI INTERNI</a:t>
            </a:r>
            <a:r>
              <a:rPr lang="it-IT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Umidità dell’aria </a:t>
            </a: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SensirionSht11</a:t>
            </a:r>
            <a:endParaRPr lang="it-IT" sz="20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Temperatura dell’Ambiente </a:t>
            </a: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SensirionSht11</a:t>
            </a:r>
            <a:endParaRPr lang="it-IT" sz="20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Luminosità </a:t>
            </a: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HamamatsuS1087ParC</a:t>
            </a:r>
            <a:endParaRPr lang="it-IT" sz="20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Intensità IR </a:t>
            </a: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</a:t>
            </a:r>
            <a:r>
              <a:rPr lang="it-IT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amamatsuS10871Tsr</a:t>
            </a:r>
          </a:p>
          <a:p>
            <a:pPr lvl="1">
              <a:lnSpc>
                <a:spcPct val="150000"/>
              </a:lnSpc>
            </a:pPr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SENSORI ESTERNI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Rilevamento pioggia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MH-RD </a:t>
            </a:r>
            <a:r>
              <a:rPr lang="it-IT" sz="2000" b="1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Raindrops</a:t>
            </a:r>
            <a:endParaRPr lang="it-IT" sz="20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Umidità del suolo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2000" b="1" i="0" u="none" strike="noStrike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‎</a:t>
            </a:r>
            <a:r>
              <a:rPr lang="it-IT" sz="2000" b="1" i="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AZDelivery</a:t>
            </a:r>
            <a:r>
              <a:rPr lang="it-IT" sz="20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‎B07CNRJN8W</a:t>
            </a:r>
            <a:endParaRPr lang="it-IT" sz="20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Componente elettrico, Componente di circuit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BB8BC5B0-2E4B-3728-C74B-D28AAE12C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25" y="1676318"/>
            <a:ext cx="1756584" cy="13963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73C5708-E87B-1666-447F-586346567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234" y="3264622"/>
            <a:ext cx="990600" cy="10287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3BE6C5F-2B41-ADA2-8B2B-4E7E1D6E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01" y="4102904"/>
            <a:ext cx="1417760" cy="141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BA91236-EADF-6ABB-64A3-59739654D9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8675"/>
          <a:stretch/>
        </p:blipFill>
        <p:spPr>
          <a:xfrm>
            <a:off x="8136858" y="3830533"/>
            <a:ext cx="3574686" cy="1962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119366-3A66-B352-CED3-1CAC161245AD}"/>
              </a:ext>
            </a:extLst>
          </p:cNvPr>
          <p:cNvSpPr txBox="1"/>
          <p:nvPr/>
        </p:nvSpPr>
        <p:spPr>
          <a:xfrm>
            <a:off x="8136858" y="1820236"/>
            <a:ext cx="35746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  <a:p>
            <a:endParaRPr lang="it-IT"/>
          </a:p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 dati acquisiti vengono aggiornati nel pacchetto e successivamente trasmessi tramite comunicazione radio.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E48F02D-CF48-AFF5-0A66-004DAC16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23" y="5388161"/>
            <a:ext cx="1259210" cy="125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4C0CFF-12F1-6C5E-C6BE-3D2BD9750F4C}"/>
              </a:ext>
            </a:extLst>
          </p:cNvPr>
          <p:cNvSpPr txBox="1"/>
          <p:nvPr/>
        </p:nvSpPr>
        <p:spPr>
          <a:xfrm>
            <a:off x="8761533" y="5793034"/>
            <a:ext cx="2325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EnvPkt.h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6844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C24-5561-C744-9848-E1FAD16D3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43B9E-3F45-661F-85BE-B3DDE6D9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LETTURA DAI SENSORI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E5E4F693-1B9A-3CC6-4671-41C1D066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C270D739-F258-5EC4-0352-F758B32C6E40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8759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E87CBB-B4B5-8ACA-F34B-23908809DE07}"/>
              </a:ext>
            </a:extLst>
          </p:cNvPr>
          <p:cNvSpPr txBox="1"/>
          <p:nvPr/>
        </p:nvSpPr>
        <p:spPr>
          <a:xfrm>
            <a:off x="27434" y="1509673"/>
            <a:ext cx="68692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5CE87C-AFB2-FE0D-B80B-4358BDDF31CE}"/>
              </a:ext>
            </a:extLst>
          </p:cNvPr>
          <p:cNvSpPr txBox="1"/>
          <p:nvPr/>
        </p:nvSpPr>
        <p:spPr>
          <a:xfrm>
            <a:off x="27434" y="1731714"/>
            <a:ext cx="5784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 dati letti dai sensori sono dati grezzi che necessitano di una conversione. </a:t>
            </a:r>
          </a:p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Si utilizzano delle formule di conversione.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Per la lettura dei dati dei sensori esterni, si leggono i valori forniti dai canali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ADC0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ADC1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del TelosB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Trasmitter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 dati degli ADC0 e ADC1 non vengono elaborati dal TelosB ma successivamente dall’Arduino.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8A9344-330B-D129-15F3-8C716C95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491" y="1731715"/>
            <a:ext cx="5618977" cy="480131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17C9C5-60AA-9834-09CB-E02A253FF846}"/>
              </a:ext>
            </a:extLst>
          </p:cNvPr>
          <p:cNvSpPr txBox="1"/>
          <p:nvPr/>
        </p:nvSpPr>
        <p:spPr>
          <a:xfrm>
            <a:off x="7337494" y="6466311"/>
            <a:ext cx="2732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EnvTxC.nc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0439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2DB5-A20A-107E-7768-93C15229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70809-FF49-5A03-47B3-9C7C1B9C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71" y="353387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CONFIGURAZIONE ADC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580C86E1-41B9-921F-D3E3-2BE99D539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06A954FC-0B23-D238-BA49-77020EF0D995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1F9F443-4BC4-74EE-C688-6D57F16ABAC8}"/>
              </a:ext>
            </a:extLst>
          </p:cNvPr>
          <p:cNvSpPr txBox="1"/>
          <p:nvPr/>
        </p:nvSpPr>
        <p:spPr>
          <a:xfrm>
            <a:off x="27434" y="1509673"/>
            <a:ext cx="68692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2B24B0-AA5D-CCB3-E680-292D51EE4CDD}"/>
              </a:ext>
            </a:extLst>
          </p:cNvPr>
          <p:cNvSpPr txBox="1"/>
          <p:nvPr/>
        </p:nvSpPr>
        <p:spPr>
          <a:xfrm>
            <a:off x="90271" y="1848227"/>
            <a:ext cx="5784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624D434C-76BC-8D7A-DEFF-7F9C99F5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79"/>
          <a:stretch/>
        </p:blipFill>
        <p:spPr>
          <a:xfrm>
            <a:off x="153800" y="1678950"/>
            <a:ext cx="3485323" cy="4727777"/>
          </a:xfrm>
          <a:prstGeom prst="rect">
            <a:avLst/>
          </a:prstGeom>
        </p:spPr>
      </p:pic>
      <p:pic>
        <p:nvPicPr>
          <p:cNvPr id="11" name="Immagine 10" descr="Immagine che contiene testo, software, Pagina Web, Carattere&#10;&#10;Descrizione generata automaticamente">
            <a:extLst>
              <a:ext uri="{FF2B5EF4-FFF2-40B4-BE49-F238E27FC236}">
                <a16:creationId xmlns:a16="http://schemas.microsoft.com/office/drawing/2014/main" id="{C8FBD53D-0BC4-8EB6-27D9-EA90ACA75B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81"/>
          <a:stretch/>
        </p:blipFill>
        <p:spPr>
          <a:xfrm>
            <a:off x="5874328" y="1606586"/>
            <a:ext cx="5103949" cy="33279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8AA865-D512-20C7-73A2-66B18955F60A}"/>
              </a:ext>
            </a:extLst>
          </p:cNvPr>
          <p:cNvSpPr txBox="1"/>
          <p:nvPr/>
        </p:nvSpPr>
        <p:spPr>
          <a:xfrm>
            <a:off x="5874328" y="4934548"/>
            <a:ext cx="4643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AdcConfigC.nc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fornisce un modulo generico che serve per istanziare l’ ADC. </a:t>
            </a:r>
          </a:p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Il modulo inserito in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EnvTxAppC.nc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ci consente, tramite un intero ad 8 bit, di selezionare l’ADC desiderato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23AE3EC-2B7B-E07D-6306-95153171C510}"/>
              </a:ext>
            </a:extLst>
          </p:cNvPr>
          <p:cNvSpPr/>
          <p:nvPr/>
        </p:nvSpPr>
        <p:spPr>
          <a:xfrm>
            <a:off x="298383" y="3343067"/>
            <a:ext cx="2935705" cy="712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D1CA7CD-BBDD-5640-9069-D49834B10E80}"/>
              </a:ext>
            </a:extLst>
          </p:cNvPr>
          <p:cNvCxnSpPr>
            <a:cxnSpLocks/>
          </p:cNvCxnSpPr>
          <p:nvPr/>
        </p:nvCxnSpPr>
        <p:spPr>
          <a:xfrm>
            <a:off x="3440879" y="3699096"/>
            <a:ext cx="24127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6558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AE965-348E-CD64-170C-851EC9E74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76F240-2430-9675-FA65-6112AC3C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</a:t>
            </a:r>
            <a:r>
              <a:rPr lang="it-IT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Trasmitter-Receiver</a:t>
            </a:r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6AED712E-557E-B60F-C01F-D18603C4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B919430C-A743-1CDE-8376-2324058C68AE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5B632D-3512-6801-36C1-D8A25DCCA4B4}"/>
              </a:ext>
            </a:extLst>
          </p:cNvPr>
          <p:cNvSpPr txBox="1"/>
          <p:nvPr/>
        </p:nvSpPr>
        <p:spPr>
          <a:xfrm>
            <a:off x="27434" y="1509673"/>
            <a:ext cx="68692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D7E86E-22DE-49B8-6C63-DF07D96D3054}"/>
              </a:ext>
            </a:extLst>
          </p:cNvPr>
          <p:cNvSpPr txBox="1"/>
          <p:nvPr/>
        </p:nvSpPr>
        <p:spPr>
          <a:xfrm>
            <a:off x="90272" y="1848227"/>
            <a:ext cx="4050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Dopo aver acquisito i dati il TelosB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Trasmitter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li invia via radio al TelosB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che li bufferizza.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DD5D123-D005-02B8-5ABB-8E5753649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" t="2625" r="9367" b="7220"/>
          <a:stretch/>
        </p:blipFill>
        <p:spPr>
          <a:xfrm>
            <a:off x="6166605" y="3753887"/>
            <a:ext cx="5680165" cy="227909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132641-9DBA-6647-D73E-0CDA7098BAA8}"/>
              </a:ext>
            </a:extLst>
          </p:cNvPr>
          <p:cNvSpPr txBox="1"/>
          <p:nvPr/>
        </p:nvSpPr>
        <p:spPr>
          <a:xfrm>
            <a:off x="4619065" y="2258345"/>
            <a:ext cx="154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TelosB TX </a:t>
            </a:r>
            <a:r>
              <a:rPr lang="it-IT">
                <a:sym typeface="Wingdings" pitchFamily="2" charset="2"/>
              </a:rPr>
              <a:t> 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860ECEE-4CC2-DEBB-DB7B-4DA9978A4156}"/>
              </a:ext>
            </a:extLst>
          </p:cNvPr>
          <p:cNvSpPr txBox="1"/>
          <p:nvPr/>
        </p:nvSpPr>
        <p:spPr>
          <a:xfrm>
            <a:off x="4619065" y="448655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TelosB RX </a:t>
            </a:r>
            <a:r>
              <a:rPr lang="it-IT">
                <a:sym typeface="Wingdings" pitchFamily="2" charset="2"/>
              </a:rPr>
              <a:t> </a:t>
            </a:r>
            <a:endParaRPr lang="it-IT"/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B2D2B77-6008-6985-9235-5D653B96D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605" y="1661394"/>
            <a:ext cx="4050215" cy="20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370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CAD583-3AD8-D471-456D-761AF946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10629"/>
            <a:ext cx="10515600" cy="1325563"/>
          </a:xfrm>
        </p:spPr>
        <p:txBody>
          <a:bodyPr/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INDICE</a:t>
            </a: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E4421892-B821-623B-4D79-BF9E89ADE7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625891"/>
              </p:ext>
            </p:extLst>
          </p:nvPr>
        </p:nvGraphicFramePr>
        <p:xfrm>
          <a:off x="304799" y="1763834"/>
          <a:ext cx="11199341" cy="4624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A5EDD33D-2579-9835-3EEA-0B1D875285F2}"/>
              </a:ext>
            </a:extLst>
          </p:cNvPr>
          <p:cNvCxnSpPr>
            <a:cxnSpLocks/>
          </p:cNvCxnSpPr>
          <p:nvPr/>
        </p:nvCxnSpPr>
        <p:spPr>
          <a:xfrm>
            <a:off x="304800" y="1536192"/>
            <a:ext cx="1164621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6" descr="DIMES, Università della Calabria">
            <a:extLst>
              <a:ext uri="{FF2B5EF4-FFF2-40B4-BE49-F238E27FC236}">
                <a16:creationId xmlns:a16="http://schemas.microsoft.com/office/drawing/2014/main" id="{727FBB4C-54D0-D9C8-7071-6E73CC6B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12" y="96814"/>
            <a:ext cx="3045199" cy="13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590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7BF8B-AED9-E221-D4A0-F59695F7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D66F61-8F5E-E93B-ABDB-7241ABB1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SPI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17DE75A7-09A3-CEC1-EA90-68E70B3836DF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2ED78F-08D2-D219-B7A9-C8AD492D04F6}"/>
              </a:ext>
            </a:extLst>
          </p:cNvPr>
          <p:cNvSpPr txBox="1"/>
          <p:nvPr/>
        </p:nvSpPr>
        <p:spPr>
          <a:xfrm>
            <a:off x="153800" y="1783951"/>
            <a:ext cx="699171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Una volta che i dati passano dal TelosB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Trasmitter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al TelosB </a:t>
            </a:r>
            <a:r>
              <a:rPr lang="it-IT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, inizia la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SPI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tra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TelosB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ed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ESP32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Viene utilizzato il modulo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SpiEspP.nc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modulo </a:t>
            </a:r>
            <a:r>
              <a:rPr lang="it-IT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SpiEspP</a:t>
            </a: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implementa una comunicazione SPI in modalità slave tra un TelosB e ESP32 (in modalità master), quindi: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 </a:t>
            </a: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MASTER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TelosB </a:t>
            </a:r>
            <a:r>
              <a:rPr lang="it-IT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Receiver</a:t>
            </a: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 SLAVE 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it-IT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utilizza la porta </a:t>
            </a:r>
            <a:r>
              <a:rPr lang="it-IT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MISO (</a:t>
            </a: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Master In Slave Out</a:t>
            </a:r>
            <a:r>
              <a:rPr lang="it-IT" b="1" i="0" u="none" strike="noStrike">
                <a:solidFill>
                  <a:srgbClr val="000000"/>
                </a:solidFill>
                <a:effectLst/>
              </a:rPr>
              <a:t>) </a:t>
            </a:r>
            <a:r>
              <a:rPr lang="it-IT">
                <a:solidFill>
                  <a:srgbClr val="000000"/>
                </a:solidFill>
                <a:latin typeface="-webkit-standard"/>
              </a:rPr>
              <a:t>che </a:t>
            </a: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il filo di comunicazione SPI utilizzato dallo </a:t>
            </a: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slave 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 inviare dati al </a:t>
            </a: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374CA262-D3E9-BBB6-291E-3240D1975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DC9E27A-9DC1-D2EF-28C8-415BECC9E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61" y="1969557"/>
            <a:ext cx="3877539" cy="233811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0C4C94A-5B5E-837E-0A5E-2DF65F1F8635}"/>
              </a:ext>
            </a:extLst>
          </p:cNvPr>
          <p:cNvSpPr/>
          <p:nvPr/>
        </p:nvSpPr>
        <p:spPr>
          <a:xfrm>
            <a:off x="7784757" y="2854411"/>
            <a:ext cx="3768243" cy="284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7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F07B8-C0FE-5E91-F12B-2DE2B422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B64E1-079B-5138-D161-323E965B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SPI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B07B9961-3375-8CAF-C987-6D38F09D43CF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60B24A5B-C400-D9AC-37A8-A5CFBD31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B7A5DA-0560-A8E5-CF2B-640891F0E7F4}"/>
              </a:ext>
            </a:extLst>
          </p:cNvPr>
          <p:cNvSpPr txBox="1"/>
          <p:nvPr/>
        </p:nvSpPr>
        <p:spPr>
          <a:xfrm>
            <a:off x="153800" y="1632869"/>
            <a:ext cx="503990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  modulo </a:t>
            </a:r>
            <a:r>
              <a:rPr lang="it-IT" b="1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SpiEspP</a:t>
            </a: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utilizza e fornisce interfacce specifiche: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CS_port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Interfaccia fornita da </a:t>
            </a: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HplMsp430InterruptC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 gestire il pin  </a:t>
            </a: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Chip Select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(CS), utilizzato dal master per iniziare o terminare la comunicazione.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CLK_port</a:t>
            </a: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 </a:t>
            </a:r>
            <a:r>
              <a:rPr lang="it-IT" b="1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MISO_port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Pin SPI per il clock (CLK) e la linea di uscita (MISO).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TimerCLK</a:t>
            </a: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 </a:t>
            </a:r>
            <a:r>
              <a:rPr lang="it-IT" b="1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TimerSincro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Timer per gestire la sincronizzazione e la frequenza di trasmissione dei bit SPI.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Interfaccia per impostare i dati da inviare al master.</a:t>
            </a:r>
          </a:p>
          <a:p>
            <a:endParaRPr lang="it-IT"/>
          </a:p>
        </p:txBody>
      </p:sp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E3914F8-68AF-7EA2-0B77-C17EEC37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49" y="1885684"/>
            <a:ext cx="6832602" cy="21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213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1C9B9-3DAD-0F46-9522-A4DE17830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E94776-87CD-2C87-5386-16EC3582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SPI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4F652EE2-50EB-93FF-8D9F-7D91B31005B4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B6206839-32CA-D2A5-07FF-0777A560C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testo, schermata, modello, Policromia&#10;&#10;Descrizione generata automaticamente">
            <a:extLst>
              <a:ext uri="{FF2B5EF4-FFF2-40B4-BE49-F238E27FC236}">
                <a16:creationId xmlns:a16="http://schemas.microsoft.com/office/drawing/2014/main" id="{356CB156-3145-D415-C768-87D2D68733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6"/>
          <a:stretch/>
        </p:blipFill>
        <p:spPr>
          <a:xfrm>
            <a:off x="3847010" y="1719722"/>
            <a:ext cx="3810294" cy="370093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696760-B50E-8681-C1CB-AE0A4D4D7EF6}"/>
              </a:ext>
            </a:extLst>
          </p:cNvPr>
          <p:cNvSpPr txBox="1"/>
          <p:nvPr/>
        </p:nvSpPr>
        <p:spPr>
          <a:xfrm>
            <a:off x="153800" y="1700800"/>
            <a:ext cx="3810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Il file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HplMsp430InterruptP.nc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offre eventi come </a:t>
            </a:r>
            <a:r>
              <a:rPr lang="it-IT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fired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disable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, necessari per gestire correttamente il pin di interrupt associato al pin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CS_port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47629E46-F3A4-97DB-FFDD-6E624D141C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36" t="28453" b="25842"/>
          <a:stretch/>
        </p:blipFill>
        <p:spPr>
          <a:xfrm>
            <a:off x="135123" y="4346698"/>
            <a:ext cx="3512585" cy="162100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53CB2C-EF86-DFC8-66B3-7578F9D4CA0D}"/>
              </a:ext>
            </a:extLst>
          </p:cNvPr>
          <p:cNvSpPr txBox="1"/>
          <p:nvPr/>
        </p:nvSpPr>
        <p:spPr>
          <a:xfrm>
            <a:off x="868646" y="6117560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SpiEspC.nc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7839B9D-9D64-CE0F-9A2B-692C9D2AC7A0}"/>
              </a:ext>
            </a:extLst>
          </p:cNvPr>
          <p:cNvSpPr txBox="1"/>
          <p:nvPr/>
        </p:nvSpPr>
        <p:spPr>
          <a:xfrm>
            <a:off x="3899431" y="5598369"/>
            <a:ext cx="289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HplMsp430InterruptP.nc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72013E-84FC-AEB7-01B9-B582828FF0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90" t="3089" r="7627" b="8039"/>
          <a:stretch/>
        </p:blipFill>
        <p:spPr>
          <a:xfrm>
            <a:off x="7541045" y="1604119"/>
            <a:ext cx="4650955" cy="52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1212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BA636-F8B0-6760-73BD-49713DD04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86D4D8-6985-DDD5-D737-4F580B00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SPI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5BF9AC5-2367-5F21-94F6-7EAB827393A8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1520504-1AF7-D1F7-6DDB-7388D1C88B73}"/>
              </a:ext>
            </a:extLst>
          </p:cNvPr>
          <p:cNvSpPr txBox="1"/>
          <p:nvPr/>
        </p:nvSpPr>
        <p:spPr>
          <a:xfrm>
            <a:off x="153800" y="1439511"/>
            <a:ext cx="31115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it-IT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EEAB2D4F-EE92-B47F-0361-B8FD2DF8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7B1927-1FAE-7AB9-C9F2-2494B6790093}"/>
              </a:ext>
            </a:extLst>
          </p:cNvPr>
          <p:cNvSpPr txBox="1"/>
          <p:nvPr/>
        </p:nvSpPr>
        <p:spPr>
          <a:xfrm>
            <a:off x="553550" y="5109428"/>
            <a:ext cx="613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Gestione del Chip Select: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Il CS inizialmente è posto ad un livello logico alto. </a:t>
            </a:r>
            <a:b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Nell’eventualità che si voglia iniziare la comunicazione, il CS subisce una variazione da parte della ESP32 che genera l’evento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CS_port.fired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().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10E948F-7F29-0614-E10D-1193A279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49" y="1666836"/>
            <a:ext cx="5191082" cy="298182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B13FDF-A86B-B914-629B-1EC71CAE16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527" y="1996962"/>
            <a:ext cx="4789907" cy="360854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2E284A4A-D7F0-414E-88FA-6C1398F0DB9A}"/>
              </a:ext>
            </a:extLst>
          </p:cNvPr>
          <p:cNvSpPr/>
          <p:nvPr/>
        </p:nvSpPr>
        <p:spPr>
          <a:xfrm>
            <a:off x="6744978" y="4069537"/>
            <a:ext cx="4595004" cy="189571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5070AA-5CC8-2F7C-76AD-7B1A8CF8BF9F}"/>
              </a:ext>
            </a:extLst>
          </p:cNvPr>
          <p:cNvSpPr/>
          <p:nvPr/>
        </p:nvSpPr>
        <p:spPr>
          <a:xfrm>
            <a:off x="6690031" y="3107473"/>
            <a:ext cx="4160106" cy="215583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84622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3AD7-E124-9523-FBAB-7438AED6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C734C433-352A-3CE4-A1A2-01C646C9B118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07A8D74E-5910-7B72-C565-A4AF3AD1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" t="9098" r="415" b="401"/>
          <a:stretch/>
        </p:blipFill>
        <p:spPr>
          <a:xfrm>
            <a:off x="2374785" y="1632869"/>
            <a:ext cx="7442429" cy="50989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69F93F6-63F8-BB92-8F87-CEAA77C2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SPI</a:t>
            </a:r>
          </a:p>
        </p:txBody>
      </p: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5A75422C-8681-BE20-8FA0-C338959D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2DF9D00A-8533-E5DF-4481-C01D9AF9DDEB}"/>
              </a:ext>
            </a:extLst>
          </p:cNvPr>
          <p:cNvSpPr/>
          <p:nvPr/>
        </p:nvSpPr>
        <p:spPr>
          <a:xfrm>
            <a:off x="2916760" y="2759336"/>
            <a:ext cx="785663" cy="204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F77B952-F817-7833-132C-445457091E22}"/>
              </a:ext>
            </a:extLst>
          </p:cNvPr>
          <p:cNvCxnSpPr>
            <a:cxnSpLocks/>
          </p:cNvCxnSpPr>
          <p:nvPr/>
        </p:nvCxnSpPr>
        <p:spPr>
          <a:xfrm>
            <a:off x="4846319" y="2603350"/>
            <a:ext cx="720763" cy="25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6232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A14A5-C7FD-0D4B-E636-A33EE1B51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F557B3-C164-01C0-D2FB-A8A17EAC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SPI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DE8192A-9931-82CC-D8B3-54B19F318EC4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021CA-2044-6AC4-F520-8D26B39261D1}"/>
              </a:ext>
            </a:extLst>
          </p:cNvPr>
          <p:cNvSpPr txBox="1"/>
          <p:nvPr/>
        </p:nvSpPr>
        <p:spPr>
          <a:xfrm>
            <a:off x="153800" y="1797635"/>
            <a:ext cx="5653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E’ possibile chiamare un timer sincronizzato col clock della ESP32 la quale è configurata ad una comunicazione SPI alla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frequenza di 100Hz.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frequenza di </a:t>
            </a:r>
            <a:r>
              <a:rPr lang="it-IT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 Hz 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è adeguata per la nostra applicazione, poiché le grandezze monitorate non subiscono variazioni significative nell'ordine dei microsecondi.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La trasmissione di sei dati da 16 bit richiede approssimativamente un secondo per essere completata.</a:t>
            </a:r>
          </a:p>
        </p:txBody>
      </p: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7E05A35F-8532-292E-4EA8-45CDE0EB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976E7C9-6FF9-A9DB-59B9-848B354FE6E8}"/>
              </a:ext>
            </a:extLst>
          </p:cNvPr>
          <p:cNvSpPr txBox="1"/>
          <p:nvPr/>
        </p:nvSpPr>
        <p:spPr>
          <a:xfrm>
            <a:off x="6852864" y="6254563"/>
            <a:ext cx="3746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SpiEspP.nc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/>
          </a:p>
        </p:txBody>
      </p:sp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3120EF5-BB1B-F42C-DBCD-EB393CD740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l="12493"/>
          <a:stretch/>
        </p:blipFill>
        <p:spPr>
          <a:xfrm>
            <a:off x="6148653" y="3322342"/>
            <a:ext cx="3301143" cy="2932221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619AEC22-A037-84F2-E01B-D697C7F96D40}"/>
              </a:ext>
            </a:extLst>
          </p:cNvPr>
          <p:cNvSpPr/>
          <p:nvPr/>
        </p:nvSpPr>
        <p:spPr>
          <a:xfrm>
            <a:off x="6096000" y="3322342"/>
            <a:ext cx="3783980" cy="625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0994FBA0-9A4B-8266-46AD-F56F97E0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653" y="1632869"/>
            <a:ext cx="3547880" cy="166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802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4CB22-F6D5-F241-AD61-398C76D3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4BE1C-22D0-22BB-1E16-489905CD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SPI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F008F455-D361-7296-CF9A-6E1BFC9EC6D8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E3861CB1-1B5A-4EAD-B57C-59DFF853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65EF02-E820-CBC0-DD35-64C6C5F5F258}"/>
              </a:ext>
            </a:extLst>
          </p:cNvPr>
          <p:cNvSpPr txBox="1"/>
          <p:nvPr/>
        </p:nvSpPr>
        <p:spPr>
          <a:xfrm>
            <a:off x="252549" y="1963468"/>
            <a:ext cx="4743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dati </a:t>
            </a:r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vengono inseriti in un buffer di trasmissione. </a:t>
            </a:r>
          </a:p>
          <a:p>
            <a:pPr algn="l"/>
            <a:endParaRPr lang="it-IT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it-IT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buffer ha dimensione massima di </a:t>
            </a:r>
            <a:r>
              <a:rPr lang="it-IT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 elementi. </a:t>
            </a:r>
          </a:p>
          <a:p>
            <a:pPr algn="l"/>
            <a:endParaRPr lang="it-IT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it-IT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dati sono valori a 16 bit. </a:t>
            </a:r>
          </a:p>
        </p:txBody>
      </p:sp>
      <p:pic>
        <p:nvPicPr>
          <p:cNvPr id="8" name="Immagine 7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D2A8A539-AA1D-245B-4866-059F8F617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40" y="1604120"/>
            <a:ext cx="3994770" cy="4344860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02CF509-6978-9474-DB32-AA02CE415A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691"/>
          <a:stretch/>
        </p:blipFill>
        <p:spPr>
          <a:xfrm>
            <a:off x="153800" y="3946767"/>
            <a:ext cx="5815896" cy="25279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4443E30-0F61-26A5-48F2-F2100AF94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940" y="5982944"/>
            <a:ext cx="4420010" cy="60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6868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A3D19-3B6B-7DCA-CC1B-115A45D4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3DC63C-9421-2EC8-FCD1-5AF78445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8866632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SPI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547B1C3E-8CFD-8B56-56C8-CEA33322260C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F89ED2-9703-5F80-68C8-955CE42F8008}"/>
              </a:ext>
            </a:extLst>
          </p:cNvPr>
          <p:cNvSpPr txBox="1"/>
          <p:nvPr/>
        </p:nvSpPr>
        <p:spPr>
          <a:xfrm>
            <a:off x="153800" y="1783951"/>
            <a:ext cx="50292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F5D37475-39AA-C8E3-66C7-277F4F6A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20F744-9D74-1A03-B3FD-8815F840DD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193"/>
          <a:stretch/>
        </p:blipFill>
        <p:spPr>
          <a:xfrm>
            <a:off x="5645788" y="1591555"/>
            <a:ext cx="6293663" cy="211167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ACB3262-E8C3-6768-5EAE-51737FEF8F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7" t="14093" r="-377" b="37941"/>
          <a:stretch/>
        </p:blipFill>
        <p:spPr>
          <a:xfrm>
            <a:off x="5580060" y="3784606"/>
            <a:ext cx="6425117" cy="231138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ED44B83-C618-9FAC-76D9-08AC7633EC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96" t="25901" r="17899" b="17177"/>
          <a:stretch/>
        </p:blipFill>
        <p:spPr>
          <a:xfrm>
            <a:off x="153800" y="1604119"/>
            <a:ext cx="5156251" cy="2994775"/>
          </a:xfrm>
          <a:prstGeom prst="rect">
            <a:avLst/>
          </a:prstGeom>
        </p:spPr>
      </p:pic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4ECD1D96-6C23-2CE5-F601-ACC4CB23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244263"/>
              </p:ext>
            </p:extLst>
          </p:nvPr>
        </p:nvGraphicFramePr>
        <p:xfrm>
          <a:off x="1282910" y="4055556"/>
          <a:ext cx="993568" cy="24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98">
                  <a:extLst>
                    <a:ext uri="{9D8B030D-6E8A-4147-A177-3AD203B41FA5}">
                      <a16:colId xmlns:a16="http://schemas.microsoft.com/office/drawing/2014/main" val="2351104696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88044822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991245891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080238522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3446626703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927217667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2003651307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321295243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728845746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4281982766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099608880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3066402030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558856036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3885437692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25310027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618806390"/>
                    </a:ext>
                  </a:extLst>
                </a:gridCol>
              </a:tblGrid>
              <a:tr h="240651"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433084"/>
                  </a:ext>
                </a:extLst>
              </a:tr>
            </a:tbl>
          </a:graphicData>
        </a:graphic>
      </p:graphicFrame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2144743-BAFB-AFCC-2126-3870981F048D}"/>
              </a:ext>
            </a:extLst>
          </p:cNvPr>
          <p:cNvCxnSpPr>
            <a:cxnSpLocks/>
          </p:cNvCxnSpPr>
          <p:nvPr/>
        </p:nvCxnSpPr>
        <p:spPr>
          <a:xfrm>
            <a:off x="1743075" y="4168775"/>
            <a:ext cx="0" cy="606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03A5D4-CB1F-8D1B-BDA6-321D2D376981}"/>
              </a:ext>
            </a:extLst>
          </p:cNvPr>
          <p:cNvSpPr txBox="1"/>
          <p:nvPr/>
        </p:nvSpPr>
        <p:spPr>
          <a:xfrm>
            <a:off x="186823" y="4787364"/>
            <a:ext cx="4724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0000 0000 0001 0001 = 17;      0000 0000 0011 0010 = 50;	</a:t>
            </a:r>
          </a:p>
          <a:p>
            <a:r>
              <a:rPr lang="it-IT" sz="1400" b="1"/>
              <a:t>	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B05FD8-0B4C-544B-687D-04279ADE9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rcRect t="61412" b="9726"/>
          <a:stretch/>
        </p:blipFill>
        <p:spPr>
          <a:xfrm>
            <a:off x="1146077" y="5156696"/>
            <a:ext cx="2515491" cy="1572473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8294BF8E-1126-34FB-C425-26BFEEB5F497}"/>
              </a:ext>
            </a:extLst>
          </p:cNvPr>
          <p:cNvSpPr/>
          <p:nvPr/>
        </p:nvSpPr>
        <p:spPr>
          <a:xfrm>
            <a:off x="1053110" y="5676889"/>
            <a:ext cx="1350084" cy="424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C396D0A-76DF-2B8A-2D07-94ED3347C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4993"/>
              </p:ext>
            </p:extLst>
          </p:nvPr>
        </p:nvGraphicFramePr>
        <p:xfrm>
          <a:off x="2616410" y="4048449"/>
          <a:ext cx="993568" cy="24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98">
                  <a:extLst>
                    <a:ext uri="{9D8B030D-6E8A-4147-A177-3AD203B41FA5}">
                      <a16:colId xmlns:a16="http://schemas.microsoft.com/office/drawing/2014/main" val="2351104696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88044822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991245891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080238522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3446626703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927217667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2003651307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321295243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728845746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4281982766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099608880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3066402030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558856036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3885437692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125310027"/>
                    </a:ext>
                  </a:extLst>
                </a:gridCol>
                <a:gridCol w="62098">
                  <a:extLst>
                    <a:ext uri="{9D8B030D-6E8A-4147-A177-3AD203B41FA5}">
                      <a16:colId xmlns:a16="http://schemas.microsoft.com/office/drawing/2014/main" val="618806390"/>
                    </a:ext>
                  </a:extLst>
                </a:gridCol>
              </a:tblGrid>
              <a:tr h="240651"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8090" marR="180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433084"/>
                  </a:ext>
                </a:extLst>
              </a:tr>
            </a:tbl>
          </a:graphicData>
        </a:graphic>
      </p:graphicFrame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079730F-81CC-EA55-0845-BBBFBC5679BA}"/>
              </a:ext>
            </a:extLst>
          </p:cNvPr>
          <p:cNvCxnSpPr>
            <a:cxnSpLocks/>
          </p:cNvCxnSpPr>
          <p:nvPr/>
        </p:nvCxnSpPr>
        <p:spPr>
          <a:xfrm>
            <a:off x="3113194" y="4168774"/>
            <a:ext cx="0" cy="606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0435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3520FD-AE62-C488-B377-AE296517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49" y="179270"/>
            <a:ext cx="8894248" cy="1325563"/>
          </a:xfrm>
        </p:spPr>
        <p:txBody>
          <a:bodyPr/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ESP32-ARDUINO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4FC8DE-2E9B-469E-62EB-1DF6DC02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49" y="1886585"/>
            <a:ext cx="6246222" cy="4553972"/>
          </a:xfrm>
        </p:spPr>
        <p:txBody>
          <a:bodyPr>
            <a:normAutofit/>
          </a:bodyPr>
          <a:lstStyle/>
          <a:p>
            <a:pPr algn="just"/>
            <a: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Trasferimento dati tramite SPI</a:t>
            </a:r>
            <a:r>
              <a:rPr lang="it-IT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I dati acquisiti dal TelosB vengono inviati all'ESP32 utilizzando il protocollo di comunicazione SPI</a:t>
            </a:r>
          </a:p>
          <a:p>
            <a:pPr algn="just"/>
            <a:r>
              <a:rPr lang="it-IT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Gestione del Chip Select (CS): </a:t>
            </a:r>
            <a:r>
              <a:rPr lang="it-IT" sz="1800">
                <a:latin typeface="Times New Roman" panose="02020603050405020304" pitchFamily="18" charset="0"/>
                <a:cs typeface="Times New Roman" panose="02020603050405020304" pitchFamily="18" charset="0"/>
              </a:rPr>
              <a:t>La comunicazione SPI viene interrotta disabilitando lo slave, </a:t>
            </a:r>
            <a: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alzando il livello logico del pin di Chip Select</a:t>
            </a:r>
            <a:r>
              <a:rPr lang="it-IT" sz="1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UART </a:t>
            </a:r>
            <a:r>
              <a:rPr lang="it-IT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Una volta ricevuti i dati dal TelosB, l'ESP32 li trasmette all'Arduino utilizzando il protocollo UART, tali dati saranno memorizzati in un buffer dedicato interno </a:t>
            </a:r>
            <a:r>
              <a:rPr lang="it-IT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dell’arduino</a:t>
            </a:r>
            <a:r>
              <a:rPr lang="it-IT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Utilizzo di librerie dedicate</a:t>
            </a:r>
            <a:r>
              <a:rPr lang="it-IT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L'intero processo sfrutta librerie specifiche messe a disposizione dall'ambiente di sviluppo Arduino, per garantire compatibilità e semplicità di implementazione. 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070B8F6E-8CB6-5F56-F046-56A7DE7B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5E9D6B2-5DEA-A595-05E2-7968C7DF00BA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11FF8AE-0229-6FA5-E5EE-5FF31F10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233" y="2243053"/>
            <a:ext cx="5334218" cy="21367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F4B2FA-BC51-8508-5749-B9112CFE50FC}"/>
              </a:ext>
            </a:extLst>
          </p:cNvPr>
          <p:cNvSpPr txBox="1"/>
          <p:nvPr/>
        </p:nvSpPr>
        <p:spPr>
          <a:xfrm>
            <a:off x="8154577" y="4485662"/>
            <a:ext cx="2235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IOTESP.ino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10757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65AD0-2ECC-5CBB-5505-4162ED133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094E54-B633-57E5-002D-DAE279EC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49" y="179270"/>
            <a:ext cx="8894248" cy="1325563"/>
          </a:xfrm>
        </p:spPr>
        <p:txBody>
          <a:bodyPr/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LETTURA DEI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17DA69-A294-2377-578E-C4EAAAB6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50" y="1886585"/>
            <a:ext cx="4069806" cy="4351338"/>
          </a:xfrm>
        </p:spPr>
        <p:txBody>
          <a:bodyPr>
            <a:normAutofit/>
          </a:bodyPr>
          <a:lstStyle/>
          <a:p>
            <a:pPr algn="just"/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Il protocollo UART invia otto bit (1 byte) alla volta. </a:t>
            </a:r>
          </a:p>
          <a:p>
            <a:pPr algn="just"/>
            <a:endParaRPr lang="it-IT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I dati sono a 16 bit ciascuno, per un totale di 96 bit.  </a:t>
            </a:r>
          </a:p>
          <a:p>
            <a:pPr algn="just"/>
            <a:endParaRPr lang="it-IT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Arduino legge dal buffer UART i </a:t>
            </a:r>
            <a:r>
              <a:rPr lang="it-IT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primi</a:t>
            </a: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otto bit meno significativi </a:t>
            </a: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e li </a:t>
            </a:r>
            <a:r>
              <a:rPr lang="it-IT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concatena</a:t>
            </a: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 con gli otto bit più significativi per formare un unico dato completo.</a:t>
            </a:r>
          </a:p>
          <a:p>
            <a:pPr algn="just"/>
            <a:endParaRPr lang="it-IT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it-IT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87496999-E092-00E2-EF85-065BEB95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BBB4E2E-AA0C-9DB5-907C-7D8E0FB732DF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12E3C34-1882-BF4C-F575-AE95D371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13" y="4581213"/>
            <a:ext cx="6971037" cy="1072466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F731BED-5969-7D75-17FC-37EF0CF6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704022"/>
            <a:ext cx="7772400" cy="133175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6399D9-C6B1-A594-2E42-A19297357450}"/>
              </a:ext>
            </a:extLst>
          </p:cNvPr>
          <p:cNvSpPr txBox="1"/>
          <p:nvPr/>
        </p:nvSpPr>
        <p:spPr>
          <a:xfrm>
            <a:off x="6957767" y="3082493"/>
            <a:ext cx="26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IOTESP.ino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B285F96-02CA-4597-60A9-230F7EB613BE}"/>
              </a:ext>
            </a:extLst>
          </p:cNvPr>
          <p:cNvSpPr txBox="1"/>
          <p:nvPr/>
        </p:nvSpPr>
        <p:spPr>
          <a:xfrm>
            <a:off x="6849372" y="5747111"/>
            <a:ext cx="3450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ARDUINO_UART.ino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6726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51D143-953F-5CEA-1DCE-1167161C6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46" y="1878186"/>
            <a:ext cx="3712911" cy="360821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it-IT" sz="20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MONITORAGGIO DEL TERRITORIO IN TEMPO REALE</a:t>
            </a:r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it-IT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Realizzare un sistema in grado di raccogliere dati ambientali in tempo reale quali temperatura, umidità, intensità luminosa, rilevamento pioggia ) utilizzando sensori interni ed esterni collegati a un </a:t>
            </a:r>
            <a:r>
              <a:rPr lang="it-IT" sz="2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TelosB</a:t>
            </a:r>
            <a:r>
              <a:rPr lang="it-IT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491367-1588-19C7-5921-CD7668DCFB5C}"/>
              </a:ext>
            </a:extLst>
          </p:cNvPr>
          <p:cNvSpPr txBox="1">
            <a:spLocks/>
          </p:cNvSpPr>
          <p:nvPr/>
        </p:nvSpPr>
        <p:spPr>
          <a:xfrm>
            <a:off x="304800" y="381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OBIETTIVI DEL PROGETTO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958F938-DBE9-2463-C8E0-0FAB7FBEEAAF}"/>
              </a:ext>
            </a:extLst>
          </p:cNvPr>
          <p:cNvCxnSpPr>
            <a:cxnSpLocks/>
          </p:cNvCxnSpPr>
          <p:nvPr/>
        </p:nvCxnSpPr>
        <p:spPr>
          <a:xfrm>
            <a:off x="304800" y="1536192"/>
            <a:ext cx="117677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49F73D14-6F6E-DA77-9599-7BCCEE9B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242" y="151870"/>
            <a:ext cx="3045199" cy="13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9F0365-571E-BBB2-3C5B-FF59D629CAFE}"/>
              </a:ext>
            </a:extLst>
          </p:cNvPr>
          <p:cNvSpPr txBox="1"/>
          <p:nvPr/>
        </p:nvSpPr>
        <p:spPr>
          <a:xfrm>
            <a:off x="6565138" y="1936945"/>
            <a:ext cx="53203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AutoNum type="arabicPeriod" startAt="2"/>
            </a:pPr>
            <a:r>
              <a:rPr lang="it-IT" sz="2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</a:t>
            </a:r>
            <a:r>
              <a:rPr lang="it-IT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AFFIDABILE</a:t>
            </a:r>
            <a:r>
              <a:rPr lang="it-IT" sz="2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INTEGRATA</a:t>
            </a:r>
          </a:p>
          <a:p>
            <a:pPr algn="l"/>
            <a:r>
              <a:rPr lang="it-IT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Garantire una comunicazione affidabile tra i dispositivi</a:t>
            </a:r>
            <a:r>
              <a:rPr lang="it-IT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utilizzati per il monitoraggio del territorio</a:t>
            </a:r>
          </a:p>
          <a:p>
            <a:pPr algn="l"/>
            <a:endParaRPr lang="it-IT" sz="2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it-IT" sz="2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5AA012-5316-59F9-D576-2C0FEC19BEB8}"/>
              </a:ext>
            </a:extLst>
          </p:cNvPr>
          <p:cNvSpPr txBox="1"/>
          <p:nvPr/>
        </p:nvSpPr>
        <p:spPr>
          <a:xfrm>
            <a:off x="3729410" y="4813976"/>
            <a:ext cx="51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3.   OTTIMIZZAZIONE ENERGETICA</a:t>
            </a:r>
          </a:p>
          <a:p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t-IT" sz="200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inimizzazione dei consumi </a:t>
            </a:r>
            <a:r>
              <a:rPr lang="it-IT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tramite hardware a basso consumo (TelosB, ESP3</a:t>
            </a:r>
            <a:r>
              <a:rPr lang="it-IT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06566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AD60F-B634-8C27-9398-9E7B2CB2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7E744-A818-CC17-6688-D55D0095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402807"/>
            <a:ext cx="8894248" cy="1325563"/>
          </a:xfrm>
        </p:spPr>
        <p:txBody>
          <a:bodyPr/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SCRITTURA DEI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92F5FF-0AAA-20CA-DE48-5AAEDBA54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48" y="1886584"/>
            <a:ext cx="3824151" cy="4133211"/>
          </a:xfrm>
        </p:spPr>
        <p:txBody>
          <a:bodyPr>
            <a:normAutofit/>
          </a:bodyPr>
          <a:lstStyle/>
          <a:p>
            <a:pPr algn="just"/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Una volta che Arduino legge i dati li scrive su uno schermo OLED tramite protocollo </a:t>
            </a:r>
            <a:r>
              <a:rPr lang="it-IT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it-IT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Si effettua una prima una pulizia dello schermo. </a:t>
            </a:r>
          </a:p>
          <a:p>
            <a:pPr algn="just"/>
            <a:endParaRPr lang="it-IT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Si settano le impostazioni di scrittura</a:t>
            </a:r>
          </a:p>
          <a:p>
            <a:pPr algn="just"/>
            <a:endParaRPr lang="it-IT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Si scrive tutto su schermo OLED</a:t>
            </a:r>
          </a:p>
          <a:p>
            <a:pPr algn="just"/>
            <a:endParaRPr lang="it-IT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DCE72A24-CAB9-4428-5232-4FB5A3E1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396BF134-704C-82B1-24A7-F13F828EBE1D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559E5105-94DB-2D47-DD2D-54A4A256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536" y="1749255"/>
            <a:ext cx="5213836" cy="3503173"/>
          </a:xfrm>
          <a:prstGeom prst="rect">
            <a:avLst/>
          </a:prstGeom>
        </p:spPr>
      </p:pic>
      <p:pic>
        <p:nvPicPr>
          <p:cNvPr id="13" name="Immagine 12" descr="Immagine che contiene elettronica, Ingegneria elettronica, Impianto elettrico, cavo&#10;&#10;Descrizione generata automaticamente">
            <a:extLst>
              <a:ext uri="{FF2B5EF4-FFF2-40B4-BE49-F238E27FC236}">
                <a16:creationId xmlns:a16="http://schemas.microsoft.com/office/drawing/2014/main" id="{73B9F785-076C-E173-D866-0F8BE37A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722" y="1700800"/>
            <a:ext cx="2250321" cy="40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3884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F073B-0642-351B-6DEC-A28A7E742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B10B12-8400-4A3D-D64A-72DDE794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337485"/>
            <a:ext cx="8894248" cy="1325563"/>
          </a:xfrm>
        </p:spPr>
        <p:txBody>
          <a:bodyPr/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SCRITTURA DEI DATI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3D8111C-FF78-3001-18B7-21FF0FA75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799" y="1944669"/>
                <a:ext cx="3772741" cy="43513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Oltre a scriverli su schermo OLED li invia al bot Telegram «</a:t>
                </a:r>
                <a:r>
                  <a:rPr lang="it-IT" sz="1600" b="1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BotDadoRaff</a:t>
                </a:r>
                <a:r>
                  <a:rPr lang="it-IT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»</a:t>
                </a:r>
              </a:p>
              <a:p>
                <a:pPr algn="just"/>
                <a:endParaRPr lang="it-IT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it-IT" sz="1600" b="0" i="0" u="none" strike="noStrike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crea una stringa vuota per iniziare a comporre il messaggio</a:t>
                </a:r>
              </a:p>
              <a:p>
                <a:pPr algn="just"/>
                <a:endParaRPr lang="it-IT" sz="1600" b="0" i="0" u="none" strike="noStrike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it-IT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invia poi il messaggio creato. </a:t>
                </a:r>
                <a:endParaRPr lang="it-IT" sz="1600" b="0" i="0" u="none" strike="noStrike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endParaRPr lang="it-IT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r>
                  <a:rPr lang="it-IT" sz="1600" b="1" i="0" u="none" strike="noStrike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Controllo di Malfunzionamenti</a:t>
                </a:r>
                <a:endParaRPr lang="it-IT" sz="1600" b="0" i="0" u="none" strike="noStrike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it-IT" sz="1600" b="0" i="0" u="none" strike="noStrike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più di 5 valori ricevuti sono nulli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600" b="0" i="1" u="none" strike="noStrike" dirty="0" err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𝑝𝑟𝑜𝑏𝑙𝑒𝑚</m:t>
                        </m:r>
                        <m:r>
                          <a:rPr lang="it-IT" sz="16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&gt;= 5</m:t>
                        </m:r>
                      </m:e>
                    </m:d>
                  </m:oMath>
                </a14:m>
                <a:endParaRPr lang="it-IT" sz="1600" b="0" i="1" u="none" strike="noStrike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it-IT" sz="1600" b="0" i="0" u="none" strike="noStrike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invia un messaggio di avviso</a:t>
                </a:r>
                <a:r>
                  <a:rPr lang="it-IT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it-IT" sz="1600" b="0" i="0" u="none" strike="noStrike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Questo segnala possibili problemi nella trasmissione dei dati.</a:t>
                </a:r>
              </a:p>
              <a:p>
                <a:pPr marL="0" indent="0" algn="just">
                  <a:buNone/>
                </a:pPr>
                <a:endParaRPr lang="it-IT" sz="1600" b="0" i="0" u="none" strike="noStrike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it-IT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it-IT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it-IT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it-IT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it-IT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it-IT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3D8111C-FF78-3001-18B7-21FF0FA75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799" y="1944669"/>
                <a:ext cx="3772741" cy="4351338"/>
              </a:xfrm>
              <a:blipFill>
                <a:blip r:embed="rId3"/>
                <a:stretch>
                  <a:fillRect l="-808" t="-980" r="-969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9DDA3D58-424B-3357-156D-BF35EAB9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52CB15C-7104-FB3C-763D-39C710A623D2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B61439A3-32AD-9D97-259A-CED4C83E0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663" y="1944669"/>
            <a:ext cx="2133083" cy="4616210"/>
          </a:xfrm>
          <a:prstGeom prst="rect">
            <a:avLst/>
          </a:prstGeom>
        </p:spPr>
      </p:pic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434C2E49-5468-04AC-642E-84174DAA3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893" y="1793691"/>
            <a:ext cx="4802786" cy="30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5809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8A9B5-14B2-2A08-77D6-231A9FF9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EE5EE-1782-1FF9-27A1-8BE2555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3" y="366529"/>
            <a:ext cx="8894248" cy="1325563"/>
          </a:xfrm>
        </p:spPr>
        <p:txBody>
          <a:bodyPr/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06ABB4-53BC-C6BD-71A3-2153272C0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00" y="1822736"/>
            <a:ext cx="11492100" cy="4351338"/>
          </a:xfrm>
        </p:spPr>
        <p:txBody>
          <a:bodyPr>
            <a:noAutofit/>
          </a:bodyPr>
          <a:lstStyle/>
          <a:p>
            <a:pPr algn="just"/>
            <a:r>
              <a:rPr lang="it-IT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MONITORAGGIO IN TEMPO REALE</a:t>
            </a:r>
            <a:r>
              <a:rPr lang="it-IT" sz="1200" b="0" i="0" u="none" strike="noStrike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it-IT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 sistema è stato in grado di acquisire dati come temperatura, umidità, luce solare, umidità del suolo e presenza di pioggia, offrendo agli utenti </a:t>
            </a:r>
            <a:r>
              <a:rPr lang="it-IT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informazioni in tempo reale grazie all'interfaccia Telegram e al display OLED.</a:t>
            </a:r>
            <a:endParaRPr lang="it-IT" sz="1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INTEGRAZIONE TECNOLOGICA</a:t>
            </a:r>
            <a:r>
              <a:rPr lang="it-IT" sz="1200" b="0" i="0" u="none" strike="noStrike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it-IT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 progetto ha dimostrato l'efficacia nell'integrare diverse tecnologie IoT, utilizzando sensori, moduli di comunicazione (TelosB, ESP32, Arduino) e un bot Telegra</a:t>
            </a:r>
            <a:r>
              <a:rPr lang="it-IT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endParaRPr lang="it-IT" sz="18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SISTEMA LOW-POWER:</a:t>
            </a:r>
            <a:r>
              <a:rPr lang="it-IT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il consumo energetico è minimizzato grazie all'acquisizione e alla trasmissione dei dati attivate solo su richiesta dell'utente</a:t>
            </a:r>
            <a:r>
              <a:rPr lang="it-IT" sz="1800" b="0" i="0" u="none" strike="noStrike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it-IT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1CC3F4F4-4534-3C96-73E5-2E78BFA2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48" y="113952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80EAB3A4-E6F3-16B4-0224-92BE78AB4FD7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0940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8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Freeform: Shape 209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366C5B2D-D7B3-6BFD-532F-DBD76694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SISTEMI IoT NELL’AGRICOLTURA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F97061-39EF-C5B4-572A-B2B3F9524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L'IoT nell'agricoltura consiste in una rete di dispositivi intelligenti, sensori, attuatori e sistemi di comunicazione che monitorano e controllano le operazioni agricole. L'obiettivo principale è ottimizzare l'uso di risorse come acqua, fertilizzanti e pesticidi, aumentando al contempo la resa e riducendo gli sprechi.</a:t>
            </a:r>
          </a:p>
          <a:p>
            <a:endParaRPr lang="it-IT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6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APPLICAZIONI PRINCIPALI: </a:t>
            </a:r>
          </a:p>
          <a:p>
            <a:pPr lvl="1">
              <a:buFont typeface="+mj-lt"/>
              <a:buAutoNum type="arabicPeriod"/>
            </a:pPr>
            <a:r>
              <a:rPr lang="it-IT" sz="16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Monitoraggio ambientale</a:t>
            </a:r>
          </a:p>
          <a:p>
            <a:pPr lvl="1">
              <a:buFont typeface="+mj-lt"/>
              <a:buAutoNum type="arabicPeriod"/>
            </a:pPr>
            <a:r>
              <a:rPr lang="it-IT" sz="16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Irrigazione intelligente</a:t>
            </a:r>
          </a:p>
          <a:p>
            <a:pPr lvl="1">
              <a:buFont typeface="+mj-lt"/>
              <a:buAutoNum type="arabicPeriod"/>
            </a:pPr>
            <a:r>
              <a:rPr lang="it-IT" sz="16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Gestione delle colture</a:t>
            </a:r>
          </a:p>
          <a:p>
            <a:pPr lvl="1">
              <a:buFont typeface="+mj-lt"/>
              <a:buAutoNum type="arabicPeriod"/>
            </a:pPr>
            <a:r>
              <a:rPr lang="it-IT" sz="16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Gestione del bestiame</a:t>
            </a:r>
          </a:p>
          <a:p>
            <a:pPr lvl="1">
              <a:buFont typeface="+mj-lt"/>
              <a:buAutoNum type="arabicPeriod"/>
            </a:pPr>
            <a:r>
              <a:rPr lang="it-IT" sz="16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Macchine autonome</a:t>
            </a:r>
          </a:p>
          <a:p>
            <a:endParaRPr lang="it-IT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 uliveto pulito ci consegna un paesaggio sano e produttivo - Olio  Officina Magazine">
            <a:extLst>
              <a:ext uri="{FF2B5EF4-FFF2-40B4-BE49-F238E27FC236}">
                <a16:creationId xmlns:a16="http://schemas.microsoft.com/office/drawing/2014/main" id="{06FDAB2D-0B22-2DB3-9419-3E1F6C30E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99" b="-2"/>
          <a:stretch/>
        </p:blipFill>
        <p:spPr bwMode="auto">
          <a:xfrm>
            <a:off x="7442453" y="2184914"/>
            <a:ext cx="3342332" cy="37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3" name="Freeform: Shape 209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9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0B209-79A8-E8C6-9FC6-3D2EDB45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93B830B4-D6E1-84A8-5FF3-C9A5296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395702"/>
            <a:ext cx="9392421" cy="1330841"/>
          </a:xfrm>
        </p:spPr>
        <p:txBody>
          <a:bodyPr>
            <a:norm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SISTEMI IoT NELL’AGRICOLTURA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E33E7A-C336-7A57-8F30-99974D149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2198362"/>
            <a:ext cx="6339840" cy="4415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b="0" i="0" u="none" strike="noStrike">
                <a:effectLst/>
              </a:rPr>
              <a:t> </a:t>
            </a: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sistemi IoT per l'agricoltura tipicamente si basano su una struttura a tre livelli:</a:t>
            </a:r>
          </a:p>
          <a:p>
            <a:pPr>
              <a:buFont typeface="+mj-lt"/>
              <a:buAutoNum type="arabicPeriod"/>
            </a:pPr>
            <a:r>
              <a:rPr lang="it-IT" sz="16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Sensori e attuatori:</a:t>
            </a: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raccolgono dati sul campo.</a:t>
            </a:r>
          </a:p>
          <a:p>
            <a:pPr>
              <a:buFont typeface="+mj-lt"/>
              <a:buAutoNum type="arabicPeriod"/>
            </a:pPr>
            <a:r>
              <a:rPr lang="it-IT" sz="16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Gateway:</a:t>
            </a: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dispositivi che aggregano e trasmettono i dati a sistemi centrali (es. tramite </a:t>
            </a:r>
            <a:r>
              <a:rPr lang="it-IT" sz="1600" b="0" i="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600" b="0" i="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ZigBee</a:t>
            </a: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Wi-Fi, o reti cellulari).</a:t>
            </a:r>
          </a:p>
          <a:p>
            <a:pPr>
              <a:buFont typeface="+mj-lt"/>
              <a:buAutoNum type="arabicPeriod"/>
            </a:pPr>
            <a:r>
              <a:rPr lang="it-IT" sz="16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Cloud/Edge computing:</a:t>
            </a: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elaborazione dei dati, analisi e visualizzazione attraverso dashboard.</a:t>
            </a:r>
          </a:p>
          <a:p>
            <a:pPr marL="0" indent="0">
              <a:buNone/>
            </a:pPr>
            <a:endParaRPr lang="it-IT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6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Benefici principali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Miglioramento della resa delle colture.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Riduzione dei costi operativi.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Gestione sostenibile delle risorse naturali.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Prevenzione delle malattie delle piante e degli animali</a:t>
            </a:r>
          </a:p>
          <a:p>
            <a:pPr marL="0" indent="0">
              <a:buNone/>
            </a:pPr>
            <a:endParaRPr lang="it-IT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9F2B404F-D897-1EC5-17CB-255AF41FA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7480" y="2457538"/>
            <a:ext cx="5384832" cy="301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Freeform: Shape 206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9B78-220D-5B04-E4C7-5A4FB49A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16C9675-20F1-D9F5-718B-C438130279B7}"/>
              </a:ext>
            </a:extLst>
          </p:cNvPr>
          <p:cNvSpPr txBox="1">
            <a:spLocks/>
          </p:cNvSpPr>
          <p:nvPr/>
        </p:nvSpPr>
        <p:spPr>
          <a:xfrm>
            <a:off x="92212" y="369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SET-UP SPERIMENTALE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175CA5FB-9B13-8E24-961C-BE9D18C9D100}"/>
              </a:ext>
            </a:extLst>
          </p:cNvPr>
          <p:cNvCxnSpPr>
            <a:cxnSpLocks/>
          </p:cNvCxnSpPr>
          <p:nvPr/>
        </p:nvCxnSpPr>
        <p:spPr>
          <a:xfrm>
            <a:off x="133815" y="1511808"/>
            <a:ext cx="118117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6" descr="DIMES, Università della Calabria">
            <a:extLst>
              <a:ext uri="{FF2B5EF4-FFF2-40B4-BE49-F238E27FC236}">
                <a16:creationId xmlns:a16="http://schemas.microsoft.com/office/drawing/2014/main" id="{F53D2A44-46A2-ABA2-B219-9FEB0B7B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775" y="84986"/>
            <a:ext cx="3045199" cy="13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cheda di sviluppo ESP32 WiFi + Bluetooth Consumo energetico ultrabasso Dual Core ESP-32 ESP-32S ESP">
            <a:extLst>
              <a:ext uri="{FF2B5EF4-FFF2-40B4-BE49-F238E27FC236}">
                <a16:creationId xmlns:a16="http://schemas.microsoft.com/office/drawing/2014/main" id="{1AB93D3A-5430-676F-310C-A5C88F836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75" y="1661041"/>
            <a:ext cx="14732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DD9976C-2C91-76DE-3172-88C14CC6F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23" y="1661041"/>
            <a:ext cx="1986605" cy="149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E5E663FB-C171-70DE-8B2B-681BC7A347F1}"/>
              </a:ext>
            </a:extLst>
          </p:cNvPr>
          <p:cNvGrpSpPr/>
          <p:nvPr/>
        </p:nvGrpSpPr>
        <p:grpSpPr>
          <a:xfrm>
            <a:off x="390500" y="1996002"/>
            <a:ext cx="2587235" cy="1731505"/>
            <a:chOff x="583688" y="2138683"/>
            <a:chExt cx="2835729" cy="1767193"/>
          </a:xfrm>
        </p:grpSpPr>
        <p:pic>
          <p:nvPicPr>
            <p:cNvPr id="5122" name="Picture 2" descr="Tablet Phone And Laptop Images – Browse 397,722 Stock Photos, Vectors, and  Video | Adobe Stock">
              <a:extLst>
                <a:ext uri="{FF2B5EF4-FFF2-40B4-BE49-F238E27FC236}">
                  <a16:creationId xmlns:a16="http://schemas.microsoft.com/office/drawing/2014/main" id="{99E10B33-F2E4-9BA9-C0F2-9B8270EB0A24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88" y="2138683"/>
              <a:ext cx="2835729" cy="1767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Telegram - Desktop App for Mac, Windows (PC) - WebCatalog">
              <a:extLst>
                <a:ext uri="{FF2B5EF4-FFF2-40B4-BE49-F238E27FC236}">
                  <a16:creationId xmlns:a16="http://schemas.microsoft.com/office/drawing/2014/main" id="{9E57F6F4-EF06-B7A2-9894-9FDD69DC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335" y="2622643"/>
              <a:ext cx="906421" cy="478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Telegram - Desktop App for Mac, Windows (PC) - WebCatalog">
              <a:extLst>
                <a:ext uri="{FF2B5EF4-FFF2-40B4-BE49-F238E27FC236}">
                  <a16:creationId xmlns:a16="http://schemas.microsoft.com/office/drawing/2014/main" id="{781D4054-9AC9-6350-3D76-CDFCD8BB5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32" y="2944940"/>
              <a:ext cx="576251" cy="311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elegram - Desktop App for Mac, Windows (PC) - WebCatalog">
              <a:extLst>
                <a:ext uri="{FF2B5EF4-FFF2-40B4-BE49-F238E27FC236}">
                  <a16:creationId xmlns:a16="http://schemas.microsoft.com/office/drawing/2014/main" id="{48C91FBB-1E8B-9060-B45B-11F6077D7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6225" y="3172876"/>
              <a:ext cx="246667" cy="16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8F8B5D4-6FA3-2506-385C-5E37329A3D8C}"/>
              </a:ext>
            </a:extLst>
          </p:cNvPr>
          <p:cNvCxnSpPr>
            <a:cxnSpLocks/>
          </p:cNvCxnSpPr>
          <p:nvPr/>
        </p:nvCxnSpPr>
        <p:spPr>
          <a:xfrm flipV="1">
            <a:off x="2755716" y="2436374"/>
            <a:ext cx="909866" cy="20728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7F8CD48-EA5D-7587-2AC6-D157ACA2FF6C}"/>
              </a:ext>
            </a:extLst>
          </p:cNvPr>
          <p:cNvCxnSpPr>
            <a:cxnSpLocks/>
          </p:cNvCxnSpPr>
          <p:nvPr/>
        </p:nvCxnSpPr>
        <p:spPr>
          <a:xfrm>
            <a:off x="5769328" y="1922584"/>
            <a:ext cx="14689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FCE3D72-7773-9CF4-C5AE-A0D4CF1F4CD8}"/>
              </a:ext>
            </a:extLst>
          </p:cNvPr>
          <p:cNvSpPr txBox="1"/>
          <p:nvPr/>
        </p:nvSpPr>
        <p:spPr>
          <a:xfrm>
            <a:off x="5090446" y="1661041"/>
            <a:ext cx="295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STROBE_PIN=1</a:t>
            </a:r>
          </a:p>
        </p:txBody>
      </p:sp>
      <p:pic>
        <p:nvPicPr>
          <p:cNvPr id="5130" name="Picture 10" descr="TELOSB">
            <a:extLst>
              <a:ext uri="{FF2B5EF4-FFF2-40B4-BE49-F238E27FC236}">
                <a16:creationId xmlns:a16="http://schemas.microsoft.com/office/drawing/2014/main" id="{E79EE36B-1A03-B94A-EB5B-78C7525C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433" y="2997607"/>
            <a:ext cx="2957689" cy="194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ELOSB">
            <a:extLst>
              <a:ext uri="{FF2B5EF4-FFF2-40B4-BE49-F238E27FC236}">
                <a16:creationId xmlns:a16="http://schemas.microsoft.com/office/drawing/2014/main" id="{AA9E1AAA-752E-D427-A0D0-8E86D282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23" y="4194352"/>
            <a:ext cx="2635313" cy="17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D128D84-1F68-E4B7-55C1-AA1EC0E00732}"/>
              </a:ext>
            </a:extLst>
          </p:cNvPr>
          <p:cNvSpPr txBox="1"/>
          <p:nvPr/>
        </p:nvSpPr>
        <p:spPr>
          <a:xfrm>
            <a:off x="3933977" y="6058717"/>
            <a:ext cx="263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TelosB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Trasmitter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CE1D047-5DE8-F61E-E1A3-F6653CE1F8E1}"/>
              </a:ext>
            </a:extLst>
          </p:cNvPr>
          <p:cNvSpPr txBox="1"/>
          <p:nvPr/>
        </p:nvSpPr>
        <p:spPr>
          <a:xfrm>
            <a:off x="7238294" y="501229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TelosB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B3E5E8-0F1F-E024-C758-40F6BA9CD8E7}"/>
              </a:ext>
            </a:extLst>
          </p:cNvPr>
          <p:cNvCxnSpPr>
            <a:cxnSpLocks/>
          </p:cNvCxnSpPr>
          <p:nvPr/>
        </p:nvCxnSpPr>
        <p:spPr>
          <a:xfrm flipV="1">
            <a:off x="6569290" y="4222326"/>
            <a:ext cx="2361350" cy="738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3466F8E-A8F5-D9D4-CD3B-C2E55C92046D}"/>
              </a:ext>
            </a:extLst>
          </p:cNvPr>
          <p:cNvSpPr txBox="1"/>
          <p:nvPr/>
        </p:nvSpPr>
        <p:spPr>
          <a:xfrm rot="20504121">
            <a:off x="6806230" y="4546408"/>
            <a:ext cx="236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Radio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A60A8C20-9AE7-F746-A957-C62E2A9B0070}"/>
              </a:ext>
            </a:extLst>
          </p:cNvPr>
          <p:cNvCxnSpPr>
            <a:cxnSpLocks/>
          </p:cNvCxnSpPr>
          <p:nvPr/>
        </p:nvCxnSpPr>
        <p:spPr>
          <a:xfrm flipH="1">
            <a:off x="5769328" y="2286000"/>
            <a:ext cx="13928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9076D0C-D313-0630-E579-5F53B4E57113}"/>
              </a:ext>
            </a:extLst>
          </p:cNvPr>
          <p:cNvSpPr txBox="1"/>
          <p:nvPr/>
        </p:nvSpPr>
        <p:spPr>
          <a:xfrm>
            <a:off x="5659287" y="2374847"/>
            <a:ext cx="18200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PROTOCOLLO UART</a:t>
            </a:r>
            <a:endParaRPr lang="it-IT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400"/>
          </a:p>
        </p:txBody>
      </p:sp>
      <p:cxnSp>
        <p:nvCxnSpPr>
          <p:cNvPr id="61" name="Connettore 4 60">
            <a:extLst>
              <a:ext uri="{FF2B5EF4-FFF2-40B4-BE49-F238E27FC236}">
                <a16:creationId xmlns:a16="http://schemas.microsoft.com/office/drawing/2014/main" id="{DE868C0D-FD6D-25CE-7FA5-5F79A9E2F53B}"/>
              </a:ext>
            </a:extLst>
          </p:cNvPr>
          <p:cNvCxnSpPr>
            <a:cxnSpLocks/>
          </p:cNvCxnSpPr>
          <p:nvPr/>
        </p:nvCxnSpPr>
        <p:spPr>
          <a:xfrm>
            <a:off x="8958423" y="2078763"/>
            <a:ext cx="2204900" cy="1094989"/>
          </a:xfrm>
          <a:prstGeom prst="bentConnector3">
            <a:avLst>
              <a:gd name="adj1" fmla="val 1143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0" name="CasellaDiTesto 5119">
            <a:extLst>
              <a:ext uri="{FF2B5EF4-FFF2-40B4-BE49-F238E27FC236}">
                <a16:creationId xmlns:a16="http://schemas.microsoft.com/office/drawing/2014/main" id="{A5E9E5A5-7ED3-8007-7BEC-08CC9225548D}"/>
              </a:ext>
            </a:extLst>
          </p:cNvPr>
          <p:cNvSpPr txBox="1"/>
          <p:nvPr/>
        </p:nvSpPr>
        <p:spPr>
          <a:xfrm>
            <a:off x="9598881" y="1739674"/>
            <a:ext cx="16280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START_PIN = 1 </a:t>
            </a:r>
          </a:p>
        </p:txBody>
      </p:sp>
      <p:cxnSp>
        <p:nvCxnSpPr>
          <p:cNvPr id="5131" name="Connettore 4 5130">
            <a:extLst>
              <a:ext uri="{FF2B5EF4-FFF2-40B4-BE49-F238E27FC236}">
                <a16:creationId xmlns:a16="http://schemas.microsoft.com/office/drawing/2014/main" id="{66402E4D-3C72-FD2D-3FF1-BCD6EA958C70}"/>
              </a:ext>
            </a:extLst>
          </p:cNvPr>
          <p:cNvCxnSpPr>
            <a:cxnSpLocks/>
            <a:endCxn id="5128" idx="3"/>
          </p:cNvCxnSpPr>
          <p:nvPr/>
        </p:nvCxnSpPr>
        <p:spPr>
          <a:xfrm rot="16200000" flipV="1">
            <a:off x="8873507" y="2571309"/>
            <a:ext cx="837884" cy="795347"/>
          </a:xfrm>
          <a:prstGeom prst="bentConnector2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34" name="CasellaDiTesto 5133">
            <a:extLst>
              <a:ext uri="{FF2B5EF4-FFF2-40B4-BE49-F238E27FC236}">
                <a16:creationId xmlns:a16="http://schemas.microsoft.com/office/drawing/2014/main" id="{990AE6F9-C763-191A-223C-2F24CCBDA0FC}"/>
              </a:ext>
            </a:extLst>
          </p:cNvPr>
          <p:cNvSpPr txBox="1"/>
          <p:nvPr/>
        </p:nvSpPr>
        <p:spPr>
          <a:xfrm>
            <a:off x="8802621" y="2257771"/>
            <a:ext cx="19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PROTOCOLLO SPI </a:t>
            </a:r>
          </a:p>
        </p:txBody>
      </p:sp>
      <p:pic>
        <p:nvPicPr>
          <p:cNvPr id="5138" name="Picture 16" descr="Modulo display OLED 128x64 pixel Scheda schermo OLED autoluminoso I2C IIC da 0,96 pollici 3,3-5 V">
            <a:extLst>
              <a:ext uri="{FF2B5EF4-FFF2-40B4-BE49-F238E27FC236}">
                <a16:creationId xmlns:a16="http://schemas.microsoft.com/office/drawing/2014/main" id="{8BDF7B5F-9809-834E-2722-969B8B38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47" y="4222326"/>
            <a:ext cx="18034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2" name="CasellaDiTesto 5141">
            <a:extLst>
              <a:ext uri="{FF2B5EF4-FFF2-40B4-BE49-F238E27FC236}">
                <a16:creationId xmlns:a16="http://schemas.microsoft.com/office/drawing/2014/main" id="{7FF8BDFA-190B-B367-94DA-A355C33AF7CC}"/>
              </a:ext>
            </a:extLst>
          </p:cNvPr>
          <p:cNvSpPr txBox="1"/>
          <p:nvPr/>
        </p:nvSpPr>
        <p:spPr>
          <a:xfrm>
            <a:off x="3665582" y="3811019"/>
            <a:ext cx="2309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PROTOCOLLO I2C</a:t>
            </a:r>
          </a:p>
        </p:txBody>
      </p:sp>
      <p:cxnSp>
        <p:nvCxnSpPr>
          <p:cNvPr id="5144" name="Connettore 4 5143">
            <a:extLst>
              <a:ext uri="{FF2B5EF4-FFF2-40B4-BE49-F238E27FC236}">
                <a16:creationId xmlns:a16="http://schemas.microsoft.com/office/drawing/2014/main" id="{4498B2ED-C49E-686A-13DC-850BD7FB4183}"/>
              </a:ext>
            </a:extLst>
          </p:cNvPr>
          <p:cNvCxnSpPr/>
          <p:nvPr/>
        </p:nvCxnSpPr>
        <p:spPr>
          <a:xfrm rot="10800000" flipV="1">
            <a:off x="2755717" y="3387924"/>
            <a:ext cx="1643289" cy="12037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4ABC1F-7534-4B5E-5FA4-DA6E8050D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7" y="353974"/>
            <a:ext cx="10515600" cy="1325563"/>
          </a:xfrm>
        </p:spPr>
        <p:txBody>
          <a:bodyPr/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SCHEMA CIRCUITALE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C4C09BF3-B1C3-2DF0-2FE4-9800C261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104" y="207886"/>
            <a:ext cx="3045199" cy="13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5A1DFF11-9432-A506-8875-5E1D5E58241E}"/>
              </a:ext>
            </a:extLst>
          </p:cNvPr>
          <p:cNvCxnSpPr>
            <a:cxnSpLocks/>
          </p:cNvCxnSpPr>
          <p:nvPr/>
        </p:nvCxnSpPr>
        <p:spPr>
          <a:xfrm flipV="1">
            <a:off x="304800" y="1533443"/>
            <a:ext cx="11528503" cy="27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Segnaposto contenuto 5">
            <a:extLst>
              <a:ext uri="{FF2B5EF4-FFF2-40B4-BE49-F238E27FC236}">
                <a16:creationId xmlns:a16="http://schemas.microsoft.com/office/drawing/2014/main" id="{A195C3C2-D98D-F410-91C9-0AAB9327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69" y="1679531"/>
            <a:ext cx="8760940" cy="46886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1D078C-6CF5-4C71-99A1-3C22D683270C}"/>
              </a:ext>
            </a:extLst>
          </p:cNvPr>
          <p:cNvSpPr txBox="1"/>
          <p:nvPr/>
        </p:nvSpPr>
        <p:spPr>
          <a:xfrm>
            <a:off x="252550" y="1922463"/>
            <a:ext cx="27712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Arduino e ESP32 operano su due livelli logici distinti, rispettivamente di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5 V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3,3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. Per proteggere la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da eventuali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sovratensioni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provenienti da Arduino, i canali di comunicazione in uscita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Arduino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verso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la ESP32 sono dotati di un partitore di tensione, che riduce i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5 V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3,3 V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97811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0BFF5-D9ED-205B-AD64-AA4F518A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4F093A-A417-29BE-6DF5-E27AEBC9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BOT TELEGRAM «</a:t>
            </a:r>
            <a:r>
              <a:rPr lang="it-IT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BotDadoRaff</a:t>
            </a:r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ECC8EA94-F50A-BDCA-421A-4AFAD5BB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DD4E75D-AD9A-4C79-E6B3-E4E394FC66B0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Segnaposto contenuto 7">
            <a:extLst>
              <a:ext uri="{FF2B5EF4-FFF2-40B4-BE49-F238E27FC236}">
                <a16:creationId xmlns:a16="http://schemas.microsoft.com/office/drawing/2014/main" id="{CA9ED858-055C-4CA1-3AA2-562376D3C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390042"/>
              </p:ext>
            </p:extLst>
          </p:nvPr>
        </p:nvGraphicFramePr>
        <p:xfrm>
          <a:off x="252549" y="1259466"/>
          <a:ext cx="4940625" cy="321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C51EBC-166D-3EF0-AD77-A7C80FD98022}"/>
              </a:ext>
            </a:extLst>
          </p:cNvPr>
          <p:cNvSpPr txBox="1"/>
          <p:nvPr/>
        </p:nvSpPr>
        <p:spPr>
          <a:xfrm>
            <a:off x="153800" y="4039814"/>
            <a:ext cx="673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L’utente seleziona dal bot Telegram il comando: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\start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avviare una nuova sessione tra l'utente e il bot.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8E32B99-99DC-11BB-EC8B-7CCA82805493}"/>
              </a:ext>
            </a:extLst>
          </p:cNvPr>
          <p:cNvSpPr txBox="1"/>
          <p:nvPr/>
        </p:nvSpPr>
        <p:spPr>
          <a:xfrm>
            <a:off x="-322506" y="4754630"/>
            <a:ext cx="5942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Successivamente sceglie il comando che più preferisce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\dati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Effettua una singola acquisizione.</a:t>
            </a: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periodic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: Effettua acquisizioni periodiche</a:t>
            </a:r>
            <a:b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6CADC4DE-8895-0BBF-B79D-22CB7D60B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306" y="1979761"/>
            <a:ext cx="2061209" cy="4460668"/>
          </a:xfrm>
          <a:prstGeom prst="rect">
            <a:avLst/>
          </a:prstGeom>
        </p:spPr>
      </p:pic>
      <p:pic>
        <p:nvPicPr>
          <p:cNvPr id="9" name="Immagine 8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596082F0-780B-97CB-8369-425C62F1F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798" y="1979761"/>
            <a:ext cx="2061209" cy="44606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0BA8CF-8788-EB4B-FB60-C9D226F22F3A}"/>
              </a:ext>
            </a:extLst>
          </p:cNvPr>
          <p:cNvSpPr txBox="1"/>
          <p:nvPr/>
        </p:nvSpPr>
        <p:spPr>
          <a:xfrm>
            <a:off x="-699910" y="5954959"/>
            <a:ext cx="5769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All’occorrenza seleziona: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\stop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: Interrompe acquisizioni periodiche </a:t>
            </a:r>
          </a:p>
        </p:txBody>
      </p:sp>
    </p:spTree>
    <p:extLst>
      <p:ext uri="{BB962C8B-B14F-4D97-AF65-F5344CB8AC3E}">
        <p14:creationId xmlns:p14="http://schemas.microsoft.com/office/powerpoint/2010/main" val="201747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1888-39B1-FFCB-CE26-92480CB9B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60FA1-EAF8-EDBA-4780-E1EFF9C1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0" y="210629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SOFTWARE:ARDUINO</a:t>
            </a:r>
          </a:p>
        </p:txBody>
      </p:sp>
      <p:pic>
        <p:nvPicPr>
          <p:cNvPr id="4" name="Picture 6" descr="DIMES, Università della Calabria">
            <a:extLst>
              <a:ext uri="{FF2B5EF4-FFF2-40B4-BE49-F238E27FC236}">
                <a16:creationId xmlns:a16="http://schemas.microsoft.com/office/drawing/2014/main" id="{53C5864C-EE8B-4063-7E25-F34CDF34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98" y="83038"/>
            <a:ext cx="3045203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081846F0-16E2-75D6-CBF3-360A64FEBC19}"/>
              </a:ext>
            </a:extLst>
          </p:cNvPr>
          <p:cNvCxnSpPr>
            <a:cxnSpLocks/>
          </p:cNvCxnSpPr>
          <p:nvPr/>
        </p:nvCxnSpPr>
        <p:spPr>
          <a:xfrm>
            <a:off x="153800" y="1570155"/>
            <a:ext cx="117856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Segnaposto contenuto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6100EC8-D797-9D81-FB66-3ECA97B24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4917" y="1856303"/>
            <a:ext cx="6387174" cy="1978206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0389EF-1852-D631-194F-51C4527BF5C7}"/>
              </a:ext>
            </a:extLst>
          </p:cNvPr>
          <p:cNvSpPr txBox="1"/>
          <p:nvPr/>
        </p:nvSpPr>
        <p:spPr>
          <a:xfrm>
            <a:off x="252549" y="1922463"/>
            <a:ext cx="46694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Arduino nella funzione </a:t>
            </a:r>
            <a:r>
              <a:rPr lang="it-IT" b="1">
                <a:solidFill>
                  <a:srgbClr val="F29A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controlla se sono arrivati nuovi messaggi da parte del bot.  </a:t>
            </a:r>
          </a:p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 dei nuovi messaggi viene fatto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ogni due secondi (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botRequestDelay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).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Se ci sono nuovi messaggi da elaborare, entra nel </a:t>
            </a:r>
            <a:r>
              <a:rPr lang="it-IT" i="1">
                <a:latin typeface="Times New Roman" panose="02020603050405020304" pitchFamily="18" charset="0"/>
                <a:cs typeface="Times New Roman" panose="02020603050405020304" pitchFamily="18" charset="0"/>
              </a:rPr>
              <a:t>ciclo </a:t>
            </a:r>
            <a:r>
              <a:rPr lang="it-IT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it-IT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e chiama la funzione </a:t>
            </a:r>
            <a:r>
              <a:rPr lang="it-IT" b="1" err="1">
                <a:solidFill>
                  <a:srgbClr val="F29A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handleNewMessage</a:t>
            </a:r>
            <a:r>
              <a:rPr lang="it-IT" b="1">
                <a:solidFill>
                  <a:srgbClr val="F29A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solidFill>
                <a:srgbClr val="F29A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Dopo aver eseguito il ciclo e aver gestito i nuovi messaggi, il programma aggiorna la variabile </a:t>
            </a:r>
            <a:r>
              <a:rPr kumimoji="0" lang="it-IT" altLang="it-IT" b="1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lastTimeBotRan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con il valore attuale di </a:t>
            </a:r>
            <a:r>
              <a:rPr kumimoji="0" lang="it-IT" altLang="it-IT" b="1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millis</a:t>
            </a:r>
            <a:r>
              <a:rPr kumimoji="0" lang="it-IT" altLang="it-IT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(), 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 modo che la prossima volta il programma possa confrontare il tempo passato dal controllo precedente</a:t>
            </a:r>
            <a:endParaRPr lang="it-IT" b="1">
              <a:solidFill>
                <a:srgbClr val="F29A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0AC8C09-A40B-71FC-E8EC-B4B2A9099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856" y="5338720"/>
            <a:ext cx="575733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30C484-9B62-445E-90B0-9913A5BB5E7C}"/>
              </a:ext>
            </a:extLst>
          </p:cNvPr>
          <p:cNvSpPr txBox="1"/>
          <p:nvPr/>
        </p:nvSpPr>
        <p:spPr>
          <a:xfrm>
            <a:off x="6614296" y="3939172"/>
            <a:ext cx="3328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Codice </a:t>
            </a:r>
            <a:r>
              <a:rPr lang="it-IT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ARDUINO_UART.ino</a:t>
            </a:r>
            <a:endParaRPr lang="it-IT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1974</Words>
  <Application>Microsoft Office PowerPoint</Application>
  <PresentationFormat>Widescreen</PresentationFormat>
  <Paragraphs>289</Paragraphs>
  <Slides>32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Times New Roman</vt:lpstr>
      <vt:lpstr>-webkit-standard</vt:lpstr>
      <vt:lpstr>Wingdings</vt:lpstr>
      <vt:lpstr>Tema di Office</vt:lpstr>
      <vt:lpstr>Sistema IoT per il Monitoraggio dei Parametri Ambientali di un terreno</vt:lpstr>
      <vt:lpstr>INDICE</vt:lpstr>
      <vt:lpstr>Presentazione standard di PowerPoint</vt:lpstr>
      <vt:lpstr>SISTEMI IoT NELL’AGRICOLTURA</vt:lpstr>
      <vt:lpstr>SISTEMI IoT NELL’AGRICOLTURA</vt:lpstr>
      <vt:lpstr>Presentazione standard di PowerPoint</vt:lpstr>
      <vt:lpstr>SCHEMA CIRCUITALE</vt:lpstr>
      <vt:lpstr>BOT TELEGRAM «BotDadoRaff»</vt:lpstr>
      <vt:lpstr>IMPLEMENTAZIONE SOFTWARE:ARDUINO</vt:lpstr>
      <vt:lpstr>IMPLEMENTAZIONE SOFTWARE: ARDUINO</vt:lpstr>
      <vt:lpstr>IMPLEMENTAZIONE SOFTWARE: ARDUINO</vt:lpstr>
      <vt:lpstr>IMPLEMENTAZIONE SOFTWARE: ESP32</vt:lpstr>
      <vt:lpstr>IMPLEMENTAZIONE SOFTWARE: TelosB Receiver</vt:lpstr>
      <vt:lpstr>IMPLEMENTAZIONE SOFTWARE: TelosB Receiver</vt:lpstr>
      <vt:lpstr>IMPLEMENTAZIONE SOFTWARE: TelosB Trasmitter </vt:lpstr>
      <vt:lpstr>LETTURA DAI SENSORI</vt:lpstr>
      <vt:lpstr>LETTURA DAI SENSORI</vt:lpstr>
      <vt:lpstr>CONFIGURAZIONE ADC</vt:lpstr>
      <vt:lpstr>COMUNICAZIONE Trasmitter-Receiver </vt:lpstr>
      <vt:lpstr>COMUNICAZIONE SPI</vt:lpstr>
      <vt:lpstr>COMUNICAZIONE SPI</vt:lpstr>
      <vt:lpstr>COMUNICAZIONE SPI</vt:lpstr>
      <vt:lpstr>COMUNICAZIONE SPI</vt:lpstr>
      <vt:lpstr>COMUNICAZIONE SPI</vt:lpstr>
      <vt:lpstr>COMUNICAZIONE SPI</vt:lpstr>
      <vt:lpstr>COMUNICAZIONE SPI</vt:lpstr>
      <vt:lpstr>COMUNICAZIONE SPI</vt:lpstr>
      <vt:lpstr>COMUNICAZIONE ESP32-ARDUINO</vt:lpstr>
      <vt:lpstr>LETTURA DEI DATI</vt:lpstr>
      <vt:lpstr>SCRITTURA DEI DATI</vt:lpstr>
      <vt:lpstr>SCRITTURA DEI DATI</vt:lpstr>
      <vt:lpstr>CONCLUSIONI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DI GESU</dc:creator>
  <cp:lastModifiedBy>RAFFAELE PETROLO</cp:lastModifiedBy>
  <cp:revision>3</cp:revision>
  <dcterms:created xsi:type="dcterms:W3CDTF">2025-01-04T15:33:18Z</dcterms:created>
  <dcterms:modified xsi:type="dcterms:W3CDTF">2025-03-06T16:26:50Z</dcterms:modified>
</cp:coreProperties>
</file>